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def" i="de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def" i="de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def" i="de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def" i="de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def" i="de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def" i="de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chemeClr val="accent3">
              <a:alpha val="35000"/>
            </a:schemeClr>
          </a:solidFill>
        </a:fill>
      </a:tcStyle>
    </a:band2H>
    <a:firstCol>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def" i="de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C">
              <a:alpha val="30000"/>
            </a:srgbClr>
          </a:solidFill>
        </a:fill>
      </a:tcStyle>
    </a:band2H>
    <a:firstCol>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def" i="de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C">
              <a:alpha val="30000"/>
            </a:srgbClr>
          </a:solidFill>
        </a:fill>
      </a:tcStyle>
    </a:band2H>
    <a:firstCol>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def" i="de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de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de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de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8F44A2F1-9E1F-4B54-A3A2-5F16C0AD49E2}"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8C8D8F">
              <a:alpha val="30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D51ADE6A-740E-44AE-83CC-AE7238B6C88D}"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8C8D8F">
              <a:alpha val="30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 Id="rId191" Type="http://schemas.openxmlformats.org/officeDocument/2006/relationships/slide" Target="slides/slide184.xml"/><Relationship Id="rId192" Type="http://schemas.openxmlformats.org/officeDocument/2006/relationships/slide" Target="slides/slide185.xml"/><Relationship Id="rId193" Type="http://schemas.openxmlformats.org/officeDocument/2006/relationships/slide" Target="slides/slide186.xml"/><Relationship Id="rId194" Type="http://schemas.openxmlformats.org/officeDocument/2006/relationships/slide" Target="slides/slide187.xml"/><Relationship Id="rId195" Type="http://schemas.openxmlformats.org/officeDocument/2006/relationships/slide" Target="slides/slide188.xml"/><Relationship Id="rId196" Type="http://schemas.openxmlformats.org/officeDocument/2006/relationships/slide" Target="slides/slide189.xml"/><Relationship Id="rId197" Type="http://schemas.openxmlformats.org/officeDocument/2006/relationships/slide" Target="slides/slide190.xml"/><Relationship Id="rId198" Type="http://schemas.openxmlformats.org/officeDocument/2006/relationships/slide" Target="slides/slide191.xml"/><Relationship Id="rId199" Type="http://schemas.openxmlformats.org/officeDocument/2006/relationships/slide" Target="slides/slide192.xml"/><Relationship Id="rId200" Type="http://schemas.openxmlformats.org/officeDocument/2006/relationships/slide" Target="slides/slide193.xml"/><Relationship Id="rId201" Type="http://schemas.openxmlformats.org/officeDocument/2006/relationships/slide" Target="slides/slide194.xml"/><Relationship Id="rId202" Type="http://schemas.openxmlformats.org/officeDocument/2006/relationships/slide" Target="slides/slide195.xml"/><Relationship Id="rId203" Type="http://schemas.openxmlformats.org/officeDocument/2006/relationships/slide" Target="slides/slide196.xml"/><Relationship Id="rId204" Type="http://schemas.openxmlformats.org/officeDocument/2006/relationships/slide" Target="slides/slide197.xml"/><Relationship Id="rId205" Type="http://schemas.openxmlformats.org/officeDocument/2006/relationships/slide" Target="slides/slide198.xml"/><Relationship Id="rId206" Type="http://schemas.openxmlformats.org/officeDocument/2006/relationships/slide" Target="slides/slide199.xml"/><Relationship Id="rId207" Type="http://schemas.openxmlformats.org/officeDocument/2006/relationships/slide" Target="slides/slide200.xml"/><Relationship Id="rId208" Type="http://schemas.openxmlformats.org/officeDocument/2006/relationships/slide" Target="slides/slide201.xml"/><Relationship Id="rId209" Type="http://schemas.openxmlformats.org/officeDocument/2006/relationships/slide" Target="slides/slide202.xml"/><Relationship Id="rId210" Type="http://schemas.openxmlformats.org/officeDocument/2006/relationships/slide" Target="slides/slide203.xml"/><Relationship Id="rId211" Type="http://schemas.openxmlformats.org/officeDocument/2006/relationships/slide" Target="slides/slide204.xml"/><Relationship Id="rId212" Type="http://schemas.openxmlformats.org/officeDocument/2006/relationships/slide" Target="slides/slide205.xml"/><Relationship Id="rId213" Type="http://schemas.openxmlformats.org/officeDocument/2006/relationships/slide" Target="slides/slide206.xml"/><Relationship Id="rId214" Type="http://schemas.openxmlformats.org/officeDocument/2006/relationships/slide" Target="slides/slide207.xml"/><Relationship Id="rId215" Type="http://schemas.openxmlformats.org/officeDocument/2006/relationships/slide" Target="slides/slide208.xml"/><Relationship Id="rId216" Type="http://schemas.openxmlformats.org/officeDocument/2006/relationships/slide" Target="slides/slide209.xml"/><Relationship Id="rId217" Type="http://schemas.openxmlformats.org/officeDocument/2006/relationships/slide" Target="slides/slide210.xml"/><Relationship Id="rId218" Type="http://schemas.openxmlformats.org/officeDocument/2006/relationships/slide" Target="slides/slide211.xml"/><Relationship Id="rId219" Type="http://schemas.openxmlformats.org/officeDocument/2006/relationships/slide" Target="slides/slide2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37" name="Shape 237"/>
          <p:cNvSpPr/>
          <p:nvPr>
            <p:ph type="sldImg"/>
          </p:nvPr>
        </p:nvSpPr>
        <p:spPr>
          <a:xfrm>
            <a:off x="1143000" y="685800"/>
            <a:ext cx="4572000" cy="3429000"/>
          </a:xfrm>
          <a:prstGeom prst="rect">
            <a:avLst/>
          </a:prstGeom>
        </p:spPr>
        <p:txBody>
          <a:bodyPr/>
          <a:lstStyle/>
          <a:p>
            <a:pPr/>
          </a:p>
        </p:txBody>
      </p:sp>
      <p:sp>
        <p:nvSpPr>
          <p:cNvPr id="238" name="Shape 23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 Id="rId3" Type="http://schemas.openxmlformats.org/officeDocument/2006/relationships/hyperlink" Target="https://git-scm.com/docs/git-checkout" TargetMode="External"/></Relationships>

</file>

<file path=ppt/notesSlides/_rels/notesSlide13.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Relationship Id="rId3" Type="http://schemas.openxmlformats.org/officeDocument/2006/relationships/hyperlink" Target="https://git-scm.com/docs/git-rebase" TargetMode="External"/></Relationships>

</file>

<file path=ppt/notesSlides/_rels/notesSlide21.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155.xml"/><Relationship Id="rId2" Type="http://schemas.openxmlformats.org/officeDocument/2006/relationships/notesMaster" Target="../notesMasters/notesMaster1.xml"/><Relationship Id="rId3" Type="http://schemas.openxmlformats.org/officeDocument/2006/relationships/hyperlink" Target="https://en.wikipedia.org/wiki/Merkle_tree" TargetMode="External"/></Relationships>

</file>

<file path=ppt/notesSlides/_rels/notesSlide28.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15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 Id="rId3" Type="http://schemas.openxmlformats.org/officeDocument/2006/relationships/hyperlink" Target="https://www.git-scm.com/docs/git-log" TargetMode="External"/></Relationships>

</file>

<file path=ppt/notesSlides/_rels/notesSlide30.xml.rels><?xml version="1.0" encoding="UTF-8"?>
<Relationships xmlns="http://schemas.openxmlformats.org/package/2006/relationships"><Relationship Id="rId1" Type="http://schemas.openxmlformats.org/officeDocument/2006/relationships/slide" Target="../slides/slide167.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168.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173.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17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 Id="rId3" Type="http://schemas.openxmlformats.org/officeDocument/2006/relationships/hyperlink" Target="https://git-scm.com/docs/git-add" TargetMode="External"/></Relationships>

</file>

<file path=ppt/notesSlides/_rels/notesSlide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 Id="rId3" Type="http://schemas.openxmlformats.org/officeDocument/2006/relationships/hyperlink" Target="https://git-scm.com/docs/git-commit" TargetMode="External"/></Relationships>

</file>

<file path=ppt/notesSlides/_rels/notesSlide6.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Which of these are not supported by google docs?</a:t>
            </a:r>
          </a:p>
          <a:p>
            <a:pPr/>
          </a:p>
          <a:p>
            <a:pPr/>
            <a:r>
              <a:t>Purposes, Concepts, Misﬁts, and a Redesign of Git. Santiago Perez De Rosso and Daniel Jackson. OOPSLA 2016.</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Shape 421"/>
          <p:cNvSpPr/>
          <p:nvPr>
            <p:ph type="sldImg"/>
          </p:nvPr>
        </p:nvSpPr>
        <p:spPr>
          <a:prstGeom prst="rect">
            <a:avLst/>
          </a:prstGeom>
        </p:spPr>
        <p:txBody>
          <a:bodyPr/>
          <a:lstStyle/>
          <a:p>
            <a:pPr/>
          </a:p>
        </p:txBody>
      </p:sp>
      <p:sp>
        <p:nvSpPr>
          <p:cNvPr id="422" name="Shape 422"/>
          <p:cNvSpPr/>
          <p:nvPr>
            <p:ph type="body" sz="quarter" idx="1"/>
          </p:nvPr>
        </p:nvSpPr>
        <p:spPr>
          <a:prstGeom prst="rect">
            <a:avLst/>
          </a:prstGeom>
        </p:spPr>
        <p:txBody>
          <a:bodyPr/>
          <a:lstStyle/>
          <a:p>
            <a:pPr/>
            <a:r>
              <a:t>like trying to replace an existing API for a new 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Shape 429"/>
          <p:cNvSpPr/>
          <p:nvPr>
            <p:ph type="sldImg"/>
          </p:nvPr>
        </p:nvSpPr>
        <p:spPr>
          <a:prstGeom prst="rect">
            <a:avLst/>
          </a:prstGeom>
        </p:spPr>
        <p:txBody>
          <a:bodyPr/>
          <a:lstStyle/>
          <a:p>
            <a:pPr/>
          </a:p>
        </p:txBody>
      </p:sp>
      <p:sp>
        <p:nvSpPr>
          <p:cNvPr id="430" name="Shape 430"/>
          <p:cNvSpPr/>
          <p:nvPr>
            <p:ph type="body" sz="quarter" idx="1"/>
          </p:nvPr>
        </p:nvSpPr>
        <p:spPr>
          <a:prstGeom prst="rect">
            <a:avLst/>
          </a:prstGeom>
        </p:spPr>
        <p:txBody>
          <a:bodyPr/>
          <a:lstStyle/>
          <a:p>
            <a:pPr/>
            <a:r>
              <a:t>na medida que dá o push (para master) pode comprometer o trabalho dos outros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p>
            <a:pPr/>
            <a:r>
              <a:t>To prepare for working on &lt;branch&gt;, switch to it by updating the index and the files in the working tree, and by pointing HEAD at the branch. </a:t>
            </a:r>
            <a:r>
              <a:rPr b="1">
                <a:solidFill>
                  <a:srgbClr val="FE2B00"/>
                </a:solidFill>
              </a:rPr>
              <a:t>Local modifications to the files in the working tree are kept, so that they can be committed to the &lt;branch&gt;.</a:t>
            </a:r>
            <a:endParaRPr b="1">
              <a:solidFill>
                <a:srgbClr val="FE2B00"/>
              </a:solidFill>
            </a:endParaRPr>
          </a:p>
          <a:p>
            <a:pPr/>
          </a:p>
          <a:p>
            <a:pPr/>
            <a:r>
              <a:t>git checkout -b|-B &lt;new_branch&gt; [&lt;start point&gt;]</a:t>
            </a:r>
          </a:p>
          <a:p>
            <a:pPr/>
          </a:p>
          <a:p>
            <a:pPr/>
            <a:r>
              <a:t>para criar branch e mover HEAD</a:t>
            </a:r>
          </a:p>
          <a:p>
            <a:pPr/>
          </a:p>
          <a:p>
            <a:pPr/>
            <a:r>
              <a:rPr u="sng">
                <a:hlinkClick r:id="rId3" invalidUrl="" action="" tgtFrame="" tooltip="" history="1" highlightClick="0" endSnd="0"/>
              </a:rPr>
              <a:t>https://git-scm.com/docs/git-checkout</a:t>
            </a:r>
          </a:p>
          <a:p>
            <a:pPr/>
          </a:p>
          <a:p>
            <a:pPr/>
            <a:r>
              <a:t>HEAD normally refers to a named branch (e.g. master). Meanwhile, each branch refers to a specific commit. Let’s look at a repo with three commits, one of them tagged, and with branch master checked out:</a:t>
            </a:r>
          </a:p>
          <a:p>
            <a:pPr/>
          </a:p>
          <a:p>
            <a:pPr/>
            <a:r>
              <a:t>It is important to realize that at this point nothing refers to commit f. Eventually commit f (and by extension commit e) will be deleted by the routine Git garbage collection process, unless we create a reference before that happens. If we have not yet moved away from commit f, any of these will create a reference to it:</a:t>
            </a:r>
          </a:p>
          <a:p>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Shape 498"/>
          <p:cNvSpPr/>
          <p:nvPr>
            <p:ph type="sldImg"/>
          </p:nvPr>
        </p:nvSpPr>
        <p:spPr>
          <a:prstGeom prst="rect">
            <a:avLst/>
          </a:prstGeom>
        </p:spPr>
        <p:txBody>
          <a:bodyPr/>
          <a:lstStyle/>
          <a:p>
            <a:pPr/>
          </a:p>
        </p:txBody>
      </p:sp>
      <p:sp>
        <p:nvSpPr>
          <p:cNvPr id="499" name="Shape 499"/>
          <p:cNvSpPr/>
          <p:nvPr>
            <p:ph type="body" sz="quarter" idx="1"/>
          </p:nvPr>
        </p:nvSpPr>
        <p:spPr>
          <a:prstGeom prst="rect">
            <a:avLst/>
          </a:prstGeom>
        </p:spPr>
        <p:txBody>
          <a:bodyPr/>
          <a:lstStyle/>
          <a:p>
            <a:pPr/>
            <a:r>
              <a:t>recomendacao pra nomear branches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Shape 508"/>
          <p:cNvSpPr/>
          <p:nvPr>
            <p:ph type="sldImg"/>
          </p:nvPr>
        </p:nvSpPr>
        <p:spPr>
          <a:prstGeom prst="rect">
            <a:avLst/>
          </a:prstGeom>
        </p:spPr>
        <p:txBody>
          <a:bodyPr/>
          <a:lstStyle/>
          <a:p>
            <a:pPr/>
          </a:p>
        </p:txBody>
      </p:sp>
      <p:sp>
        <p:nvSpPr>
          <p:cNvPr id="509" name="Shape 509"/>
          <p:cNvSpPr/>
          <p:nvPr>
            <p:ph type="body" sz="quarter" idx="1"/>
          </p:nvPr>
        </p:nvSpPr>
        <p:spPr>
          <a:prstGeom prst="rect">
            <a:avLst/>
          </a:prstGeom>
        </p:spPr>
        <p:txBody>
          <a:bodyPr/>
          <a:lstStyle/>
          <a:p>
            <a:pPr/>
            <a:r>
              <a:t>falta descobrir o papel do base, só para o diff? para saber se deve haver conflito? não para saber quais arquivos devem ser usados… porque isso já se sabe pelos ponteiros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Shape 538"/>
          <p:cNvSpPr/>
          <p:nvPr>
            <p:ph type="sldImg"/>
          </p:nvPr>
        </p:nvSpPr>
        <p:spPr>
          <a:prstGeom prst="rect">
            <a:avLst/>
          </a:prstGeom>
        </p:spPr>
        <p:txBody>
          <a:bodyPr/>
          <a:lstStyle/>
          <a:p>
            <a:pPr/>
          </a:p>
        </p:txBody>
      </p:sp>
      <p:sp>
        <p:nvSpPr>
          <p:cNvPr id="539" name="Shape 539"/>
          <p:cNvSpPr/>
          <p:nvPr>
            <p:ph type="body" sz="quarter" idx="1"/>
          </p:nvPr>
        </p:nvSpPr>
        <p:spPr>
          <a:prstGeom prst="rect">
            <a:avLst/>
          </a:prstGeom>
        </p:spPr>
        <p:txBody>
          <a:bodyPr/>
          <a:lstStyle>
            <a:lvl1pPr defTabSz="457200">
              <a:lnSpc>
                <a:spcPct val="117999"/>
              </a:lnSpc>
              <a:defRPr>
                <a:latin typeface="Helvetica Neue"/>
                <a:ea typeface="Helvetica Neue"/>
                <a:cs typeface="Helvetica Neue"/>
                <a:sym typeface="Helvetica Neue"/>
              </a:defRPr>
            </a:lvl1pPr>
          </a:lstStyle>
          <a:p>
            <a:pPr/>
            <a:r>
              <a:t>left’s change is a refactoring, so there exists no initial state and variable x such that Base and Left each compute different final values for x.</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Shape 544"/>
          <p:cNvSpPr/>
          <p:nvPr>
            <p:ph type="sldImg"/>
          </p:nvPr>
        </p:nvSpPr>
        <p:spPr>
          <a:prstGeom prst="rect">
            <a:avLst/>
          </a:prstGeom>
        </p:spPr>
        <p:txBody>
          <a:bodyPr/>
          <a:lstStyle/>
          <a:p>
            <a:pPr/>
          </a:p>
        </p:txBody>
      </p:sp>
      <p:sp>
        <p:nvSpPr>
          <p:cNvPr id="545" name="Shape 545"/>
          <p:cNvSpPr/>
          <p:nvPr>
            <p:ph type="body" sz="quarter" idx="1"/>
          </p:nvPr>
        </p:nvSpPr>
        <p:spPr>
          <a:prstGeom prst="rect">
            <a:avLst/>
          </a:prstGeom>
        </p:spPr>
        <p:txBody>
          <a:bodyPr/>
          <a:lstStyle/>
          <a:p>
            <a:pPr/>
            <a:r>
              <a:t>https://git-scm.com/docs/git-merge-base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Shape 550"/>
          <p:cNvSpPr/>
          <p:nvPr>
            <p:ph type="sldImg"/>
          </p:nvPr>
        </p:nvSpPr>
        <p:spPr>
          <a:prstGeom prst="rect">
            <a:avLst/>
          </a:prstGeom>
        </p:spPr>
        <p:txBody>
          <a:bodyPr/>
          <a:lstStyle/>
          <a:p>
            <a:pPr/>
          </a:p>
        </p:txBody>
      </p:sp>
      <p:sp>
        <p:nvSpPr>
          <p:cNvPr id="551" name="Shape 551"/>
          <p:cNvSpPr/>
          <p:nvPr>
            <p:ph type="body" sz="quarter" idx="1"/>
          </p:nvPr>
        </p:nvSpPr>
        <p:spPr>
          <a:prstGeom prst="rect">
            <a:avLst/>
          </a:prstGeom>
        </p:spPr>
        <p:txBody>
          <a:bodyPr/>
          <a:lstStyle/>
          <a:p>
            <a:pPr/>
            <a:r>
              <a:t>Indo de aluno por aluno, verificando o progresso, e registrando como comentário no assignment do classroom.</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Shape 564"/>
          <p:cNvSpPr/>
          <p:nvPr>
            <p:ph type="sldImg"/>
          </p:nvPr>
        </p:nvSpPr>
        <p:spPr>
          <a:prstGeom prst="rect">
            <a:avLst/>
          </a:prstGeom>
        </p:spPr>
        <p:txBody>
          <a:bodyPr/>
          <a:lstStyle/>
          <a:p>
            <a:pPr/>
          </a:p>
        </p:txBody>
      </p:sp>
      <p:sp>
        <p:nvSpPr>
          <p:cNvPr id="565" name="Shape 565"/>
          <p:cNvSpPr/>
          <p:nvPr>
            <p:ph type="body" sz="quarter" idx="1"/>
          </p:nvPr>
        </p:nvSpPr>
        <p:spPr>
          <a:prstGeom prst="rect">
            <a:avLst/>
          </a:prstGeom>
        </p:spPr>
        <p:txBody>
          <a:bodyPr/>
          <a:lstStyle/>
          <a:p>
            <a:pPr/>
            <a:r>
              <a:t>talvez melhor na aula passada mesmo!</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Shape 577"/>
          <p:cNvSpPr/>
          <p:nvPr>
            <p:ph type="sldImg"/>
          </p:nvPr>
        </p:nvSpPr>
        <p:spPr>
          <a:prstGeom prst="rect">
            <a:avLst/>
          </a:prstGeom>
        </p:spPr>
        <p:txBody>
          <a:bodyPr/>
          <a:lstStyle/>
          <a:p>
            <a:pPr/>
          </a:p>
        </p:txBody>
      </p:sp>
      <p:sp>
        <p:nvSpPr>
          <p:cNvPr id="578" name="Shape 578"/>
          <p:cNvSpPr/>
          <p:nvPr>
            <p:ph type="body" sz="quarter" idx="1"/>
          </p:nvPr>
        </p:nvSpPr>
        <p:spPr>
          <a:prstGeom prst="rect">
            <a:avLst/>
          </a:prstGeom>
        </p:spPr>
        <p:txBody>
          <a:bodyPr/>
          <a:lstStyle/>
          <a:p>
            <a:pPr/>
            <a:r>
              <a:t>fetch só traz commits para o repo local, nao atualiza stage e working. pull da o fetch, e tenta fazer o merge, criando um novo commit e atualizando working area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poderia ser local também</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a:pPr/>
          </a:p>
        </p:txBody>
      </p:sp>
      <p:sp>
        <p:nvSpPr>
          <p:cNvPr id="612" name="Shape 612"/>
          <p:cNvSpPr/>
          <p:nvPr>
            <p:ph type="body" sz="quarter" idx="1"/>
          </p:nvPr>
        </p:nvSpPr>
        <p:spPr>
          <a:prstGeom prst="rect">
            <a:avLst/>
          </a:prstGeom>
        </p:spPr>
        <p:txBody>
          <a:bodyPr/>
          <a:lstStyle/>
          <a:p>
            <a:pPr/>
            <a:r>
              <a:rPr u="sng">
                <a:hlinkClick r:id="rId3" invalidUrl="" action="" tgtFrame="" tooltip="" history="1" highlightClick="0" endSnd="0"/>
              </a:rPr>
              <a:t>https://git-scm.com/docs/git-rebase</a:t>
            </a:r>
          </a:p>
          <a:p>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8" name="Shape 618"/>
          <p:cNvSpPr/>
          <p:nvPr>
            <p:ph type="sldImg"/>
          </p:nvPr>
        </p:nvSpPr>
        <p:spPr>
          <a:prstGeom prst="rect">
            <a:avLst/>
          </a:prstGeom>
        </p:spPr>
        <p:txBody>
          <a:bodyPr/>
          <a:lstStyle/>
          <a:p>
            <a:pPr/>
          </a:p>
        </p:txBody>
      </p:sp>
      <p:sp>
        <p:nvSpPr>
          <p:cNvPr id="619" name="Shape 619"/>
          <p:cNvSpPr/>
          <p:nvPr>
            <p:ph type="body" sz="quarter" idx="1"/>
          </p:nvPr>
        </p:nvSpPr>
        <p:spPr>
          <a:prstGeom prst="rect">
            <a:avLst/>
          </a:prstGeom>
        </p:spPr>
        <p:txBody>
          <a:bodyPr/>
          <a:lstStyle/>
          <a:p>
            <a:pPr/>
            <a:r>
              <a:t>(in grade feature) git rebase master</a:t>
            </a:r>
          </a:p>
          <a:p>
            <a:pPr/>
            <a:r>
              <a:t>git rebase master grade-feature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 name="Shape 622"/>
          <p:cNvSpPr/>
          <p:nvPr>
            <p:ph type="sldImg"/>
          </p:nvPr>
        </p:nvSpPr>
        <p:spPr>
          <a:prstGeom prst="rect">
            <a:avLst/>
          </a:prstGeom>
        </p:spPr>
        <p:txBody>
          <a:bodyPr/>
          <a:lstStyle/>
          <a:p>
            <a:pPr/>
          </a:p>
        </p:txBody>
      </p:sp>
      <p:sp>
        <p:nvSpPr>
          <p:cNvPr id="623" name="Shape 623"/>
          <p:cNvSpPr/>
          <p:nvPr>
            <p:ph type="body" sz="quarter" idx="1"/>
          </p:nvPr>
        </p:nvSpPr>
        <p:spPr>
          <a:prstGeom prst="rect">
            <a:avLst/>
          </a:prstGeom>
        </p:spPr>
        <p:txBody>
          <a:bodyPr/>
          <a:lstStyle/>
          <a:p>
            <a:pPr/>
            <a:r>
              <a:t>para mover o ponteiro do branch: git branch -f &lt;branchname&gt; &lt;start-point&gt;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6" name="Shape 626"/>
          <p:cNvSpPr/>
          <p:nvPr>
            <p:ph type="sldImg"/>
          </p:nvPr>
        </p:nvSpPr>
        <p:spPr>
          <a:prstGeom prst="rect">
            <a:avLst/>
          </a:prstGeom>
        </p:spPr>
        <p:txBody>
          <a:bodyPr/>
          <a:lstStyle/>
          <a:p>
            <a:pPr/>
          </a:p>
        </p:txBody>
      </p:sp>
      <p:sp>
        <p:nvSpPr>
          <p:cNvPr id="627" name="Shape 627"/>
          <p:cNvSpPr/>
          <p:nvPr>
            <p:ph type="body" sz="quarter" idx="1"/>
          </p:nvPr>
        </p:nvSpPr>
        <p:spPr>
          <a:prstGeom prst="rect">
            <a:avLst/>
          </a:prstGeom>
        </p:spPr>
        <p:txBody>
          <a:bodyPr/>
          <a:lstStyle/>
          <a:p>
            <a:pPr/>
            <a:r>
              <a:t>(in grade feature) git rebase master</a:t>
            </a:r>
          </a:p>
          <a:p>
            <a:pPr/>
            <a:r>
              <a:t>git rebase master grade-feature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4" name="Shape 634"/>
          <p:cNvSpPr/>
          <p:nvPr>
            <p:ph type="sldImg"/>
          </p:nvPr>
        </p:nvSpPr>
        <p:spPr>
          <a:prstGeom prst="rect">
            <a:avLst/>
          </a:prstGeom>
        </p:spPr>
        <p:txBody>
          <a:bodyPr/>
          <a:lstStyle/>
          <a:p>
            <a:pPr/>
          </a:p>
        </p:txBody>
      </p:sp>
      <p:sp>
        <p:nvSpPr>
          <p:cNvPr id="635" name="Shape 635"/>
          <p:cNvSpPr/>
          <p:nvPr>
            <p:ph type="body" sz="quarter" idx="1"/>
          </p:nvPr>
        </p:nvSpPr>
        <p:spPr>
          <a:prstGeom prst="rect">
            <a:avLst/>
          </a:prstGeom>
        </p:spPr>
        <p:txBody>
          <a:bodyPr/>
          <a:lstStyle/>
          <a:p>
            <a:pPr/>
            <a:r>
              <a:t>https://git-scm.com/docs/git-cherry-pick</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8" name="Shape 638"/>
          <p:cNvSpPr/>
          <p:nvPr>
            <p:ph type="sldImg"/>
          </p:nvPr>
        </p:nvSpPr>
        <p:spPr>
          <a:prstGeom prst="rect">
            <a:avLst/>
          </a:prstGeom>
        </p:spPr>
        <p:txBody>
          <a:bodyPr/>
          <a:lstStyle/>
          <a:p>
            <a:pPr/>
          </a:p>
        </p:txBody>
      </p:sp>
      <p:sp>
        <p:nvSpPr>
          <p:cNvPr id="639" name="Shape 639"/>
          <p:cNvSpPr/>
          <p:nvPr>
            <p:ph type="body" sz="quarter" idx="1"/>
          </p:nvPr>
        </p:nvSpPr>
        <p:spPr>
          <a:prstGeom prst="rect">
            <a:avLst/>
          </a:prstGeom>
        </p:spPr>
        <p:txBody>
          <a:bodyPr/>
          <a:lstStyle/>
          <a:p>
            <a:pPr/>
            <a:r>
              <a:t>(in grade feature) git rebase master</a:t>
            </a:r>
          </a:p>
          <a:p>
            <a:pPr/>
            <a:r>
              <a:t>git rebase master grade-feature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3" name="Shape 653"/>
          <p:cNvSpPr/>
          <p:nvPr>
            <p:ph type="sldImg"/>
          </p:nvPr>
        </p:nvSpPr>
        <p:spPr>
          <a:prstGeom prst="rect">
            <a:avLst/>
          </a:prstGeom>
        </p:spPr>
        <p:txBody>
          <a:bodyPr/>
          <a:lstStyle/>
          <a:p>
            <a:pPr/>
          </a:p>
        </p:txBody>
      </p:sp>
      <p:sp>
        <p:nvSpPr>
          <p:cNvPr id="654" name="Shape 654"/>
          <p:cNvSpPr/>
          <p:nvPr>
            <p:ph type="body" sz="quarter" idx="1"/>
          </p:nvPr>
        </p:nvSpPr>
        <p:spPr>
          <a:prstGeom prst="rect">
            <a:avLst/>
          </a:prstGeom>
        </p:spPr>
        <p:txBody>
          <a:bodyPr/>
          <a:lstStyle/>
          <a:p>
            <a:pPr/>
            <a:r>
              <a:t>reset with a path affects only the specified file, and skips the first step (changing the current branch)</a:t>
            </a:r>
          </a:p>
          <a:p>
            <a:pPr/>
          </a:p>
          <a:p>
            <a:pPr/>
            <a:r>
              <a:t>checkout X: makes HEAD point to X (mixes local dir content with the one in X, changing the local directory and committing leads to detached head mode, branch has to be specified)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Shape 658"/>
          <p:cNvSpPr/>
          <p:nvPr>
            <p:ph type="sldImg"/>
          </p:nvPr>
        </p:nvSpPr>
        <p:spPr>
          <a:prstGeom prst="rect">
            <a:avLst/>
          </a:prstGeom>
        </p:spPr>
        <p:txBody>
          <a:bodyPr/>
          <a:lstStyle/>
          <a:p>
            <a:pPr/>
          </a:p>
        </p:txBody>
      </p:sp>
      <p:sp>
        <p:nvSpPr>
          <p:cNvPr id="659" name="Shape 659"/>
          <p:cNvSpPr/>
          <p:nvPr>
            <p:ph type="body" sz="quarter" idx="1"/>
          </p:nvPr>
        </p:nvSpPr>
        <p:spPr>
          <a:prstGeom prst="rect">
            <a:avLst/>
          </a:prstGeom>
        </p:spPr>
        <p:txBody>
          <a:bodyPr/>
          <a:lstStyle/>
          <a:p>
            <a:pPr/>
            <a:r>
              <a:rPr u="sng">
                <a:hlinkClick r:id="rId3" invalidUrl="" action="" tgtFrame="" tooltip="" history="1" highlightClick="0" endSnd="0"/>
              </a:rPr>
              <a:t>https://en.wikipedia.org/wiki/Merkle_tree</a:t>
            </a:r>
          </a:p>
          <a:p>
            <a:pPr/>
          </a:p>
          <a:p>
            <a:pPr/>
            <a:r>
              <a:t>In cryptography and computer science, a hash tree or Merkle tree is a tree in which every leaf node is labelled with the cryptographic hash of a data block, and every non-leaf node is labelled with the cryptographic hash of the labels of its child nodes. Hash trees allow efficient and secure verification of the contents of large data structures. Hash trees are a generalization of hash lists and hash chains.</a:t>
            </a:r>
          </a:p>
          <a:p>
            <a:pPr/>
          </a:p>
          <a:p>
            <a:pPr/>
            <a:r>
              <a:t>Demonstrating that a leaf node is a part of a given binary hash tree requires computing a number of hashes proportional to the logarithm of the number of leaf nodes of the tree;[1] this contrasts with hash lists, where the number is proportional to the number of leaf nodes itself.</a:t>
            </a:r>
          </a:p>
          <a:p>
            <a:pPr/>
          </a:p>
          <a:p>
            <a:pPr/>
            <a:r>
              <a:t>The concept of hash trees is named after Ralph Merkle who patented it in 1979.[2][3]</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5" name="Shape 665"/>
          <p:cNvSpPr/>
          <p:nvPr>
            <p:ph type="sldImg"/>
          </p:nvPr>
        </p:nvSpPr>
        <p:spPr>
          <a:prstGeom prst="rect">
            <a:avLst/>
          </a:prstGeom>
        </p:spPr>
        <p:txBody>
          <a:bodyPr/>
          <a:lstStyle/>
          <a:p>
            <a:pPr/>
          </a:p>
        </p:txBody>
      </p:sp>
      <p:sp>
        <p:nvSpPr>
          <p:cNvPr id="666" name="Shape 666"/>
          <p:cNvSpPr/>
          <p:nvPr>
            <p:ph type="body" sz="quarter" idx="1"/>
          </p:nvPr>
        </p:nvSpPr>
        <p:spPr>
          <a:prstGeom prst="rect">
            <a:avLst/>
          </a:prstGeom>
        </p:spPr>
        <p:txBody>
          <a:bodyPr/>
          <a:lstStyle/>
          <a:p>
            <a:pPr/>
            <a:r>
              <a:t>If a tracked ﬁle is updated, a subsequent commitat least one without special arguments—will save the older version of the ﬁle (representing its state the last time add was called), and not the latest one.</a:t>
            </a:r>
          </a:p>
          <a:p>
            <a:pPr/>
          </a:p>
          <a:p>
            <a:pPr/>
            <a:r>
              <a:t>Files that are currently not under version control are “untracked.” Alternatively, a set of ﬁles (given implicitly by a path-speciﬁer in a special ﬁle) may be designated as “ignored.” This feature enables the user to prevent ﬁles from being committed by naming them before they even exist, and is used, for example, to prevent committing non-source ﬁles. But tracked ﬁles cannot be ignored; to ignore a tracked ﬁle one has to mark it as “assume unchanged.” 3 This “assume unchanged” ﬁle will not be recognized by add; to make it tracked again this marking has to be removed.</a:t>
            </a:r>
          </a:p>
          <a:p>
            <a:pPr/>
          </a:p>
          <a:p>
            <a:pPr/>
            <a:r>
              <a:t>Files that are currently notSome operations can put the user in a “detached HEAD” state: HEAD, a reference that tracks where the user is working on, can “detach” from a branch and point directly to a commit, instead of pointing to one through a branch. New commits created in this state will not belong to any branch.</a:t>
            </a:r>
          </a:p>
          <a:p>
            <a:pPr/>
          </a:p>
          <a:p>
            <a:pPr/>
            <a:r>
              <a:t>But switching branches can be a complex matter, because, although branches are maintained separately in the repository, there is only one working directory and one staging area. As a result, when a user switches branches, ﬁles may be unexpectedly overwritten. Git fails with an error if there are any conﬂicting changes, effectively preventing the user from switching in this case. To mitigate this problem, Git provides a way to save versions of ﬁles to another storage area, called the “stash,” using a special command issued prior to the branch switch.</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0" name="Shape 670"/>
          <p:cNvSpPr/>
          <p:nvPr>
            <p:ph type="sldImg"/>
          </p:nvPr>
        </p:nvSpPr>
        <p:spPr>
          <a:prstGeom prst="rect">
            <a:avLst/>
          </a:prstGeom>
        </p:spPr>
        <p:txBody>
          <a:bodyPr/>
          <a:lstStyle/>
          <a:p>
            <a:pPr/>
          </a:p>
        </p:txBody>
      </p:sp>
      <p:sp>
        <p:nvSpPr>
          <p:cNvPr id="671" name="Shape 671"/>
          <p:cNvSpPr/>
          <p:nvPr>
            <p:ph type="body" sz="quarter" idx="1"/>
          </p:nvPr>
        </p:nvSpPr>
        <p:spPr>
          <a:prstGeom prst="rect">
            <a:avLst/>
          </a:prstGeom>
        </p:spPr>
        <p:txBody>
          <a:bodyPr/>
          <a:lstStyle/>
          <a:p>
            <a:pPr/>
            <a:r>
              <a:t>Crucial to the understanding of how syncing with other repositories work is the notion of a “remote branch,” also called a “remote-tracking branch.” This is a branch (pointer to a commit) that (asynchronously) reﬂects the state of a branch in another repository. It is updated whenever there is some network communication (e.g., a push or fetch).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p>
            <a:pPr/>
            <a:r>
              <a:t>explicar todos os tipos de ponteiros</a:t>
            </a:r>
          </a:p>
          <a:p>
            <a:pPr/>
          </a:p>
          <a:p>
            <a:pPr/>
            <a:r>
              <a:t>pode ser visto usando git log </a:t>
            </a:r>
            <a:r>
              <a:rPr u="sng">
                <a:hlinkClick r:id="rId3" invalidUrl="" action="" tgtFrame="" tooltip="" history="1" highlightClick="0" endSnd="0"/>
              </a:rPr>
              <a:t>https://www.git-scm.com/docs/git-log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0" name="Shape 700"/>
          <p:cNvSpPr/>
          <p:nvPr>
            <p:ph type="sldImg"/>
          </p:nvPr>
        </p:nvSpPr>
        <p:spPr>
          <a:prstGeom prst="rect">
            <a:avLst/>
          </a:prstGeom>
        </p:spPr>
        <p:txBody>
          <a:bodyPr/>
          <a:lstStyle/>
          <a:p>
            <a:pPr/>
          </a:p>
        </p:txBody>
      </p:sp>
      <p:sp>
        <p:nvSpPr>
          <p:cNvPr id="701" name="Shape 701"/>
          <p:cNvSpPr/>
          <p:nvPr>
            <p:ph type="body" sz="quarter" idx="1"/>
          </p:nvPr>
        </p:nvSpPr>
        <p:spPr>
          <a:prstGeom prst="rect">
            <a:avLst/>
          </a:prstGeom>
        </p:spPr>
        <p:txBody>
          <a:bodyPr/>
          <a:lstStyle/>
          <a:p>
            <a:pPr/>
            <a:r>
              <a:t>exemplos concretos de cada, sendo fica difícil entender. com figuras, para o ultimo, por exemplo!</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Shape 705"/>
          <p:cNvSpPr/>
          <p:nvPr>
            <p:ph type="sldImg"/>
          </p:nvPr>
        </p:nvSpPr>
        <p:spPr>
          <a:prstGeom prst="rect">
            <a:avLst/>
          </a:prstGeom>
        </p:spPr>
        <p:txBody>
          <a:bodyPr/>
          <a:lstStyle/>
          <a:p>
            <a:pPr/>
          </a:p>
        </p:txBody>
      </p:sp>
      <p:sp>
        <p:nvSpPr>
          <p:cNvPr id="706" name="Shape 706"/>
          <p:cNvSpPr/>
          <p:nvPr>
            <p:ph type="body" sz="quarter" idx="1"/>
          </p:nvPr>
        </p:nvSpPr>
        <p:spPr>
          <a:prstGeom prst="rect">
            <a:avLst/>
          </a:prstGeom>
        </p:spPr>
        <p:txBody>
          <a:bodyPr/>
          <a:lstStyle>
            <a:lvl1pPr>
              <a:defRPr sz="4200">
                <a:solidFill>
                  <a:schemeClr val="accent5">
                    <a:hueOff val="101205"/>
                    <a:satOff val="-13598"/>
                    <a:lumOff val="23877"/>
                  </a:schemeClr>
                </a:solidFill>
              </a:defRPr>
            </a:lvl1pPr>
          </a:lstStyle>
          <a:p>
            <a:pPr/>
            <a:r>
              <a:t>TRADUZIR, COM MENOS TEXTO</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9" name="Shape 719"/>
          <p:cNvSpPr/>
          <p:nvPr>
            <p:ph type="sldImg"/>
          </p:nvPr>
        </p:nvSpPr>
        <p:spPr>
          <a:prstGeom prst="rect">
            <a:avLst/>
          </a:prstGeom>
        </p:spPr>
        <p:txBody>
          <a:bodyPr/>
          <a:lstStyle/>
          <a:p>
            <a:pPr/>
          </a:p>
        </p:txBody>
      </p:sp>
      <p:sp>
        <p:nvSpPr>
          <p:cNvPr id="720" name="Shape 720"/>
          <p:cNvSpPr/>
          <p:nvPr>
            <p:ph type="body" sz="quarter" idx="1"/>
          </p:nvPr>
        </p:nvSpPr>
        <p:spPr>
          <a:prstGeom prst="rect">
            <a:avLst/>
          </a:prstGeom>
        </p:spPr>
        <p:txBody>
          <a:bodyPr/>
          <a:lstStyle/>
          <a:p>
            <a:pPr/>
            <a:r>
              <a:t>Indo de aluno por aluno, verificando o progresso, e registrando como comentário no assignment do classroom.</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9" name="Shape 729"/>
          <p:cNvSpPr/>
          <p:nvPr>
            <p:ph type="sldImg"/>
          </p:nvPr>
        </p:nvSpPr>
        <p:spPr>
          <a:prstGeom prst="rect">
            <a:avLst/>
          </a:prstGeom>
        </p:spPr>
        <p:txBody>
          <a:bodyPr/>
          <a:lstStyle/>
          <a:p>
            <a:pPr/>
          </a:p>
        </p:txBody>
      </p:sp>
      <p:sp>
        <p:nvSpPr>
          <p:cNvPr id="730" name="Shape 730"/>
          <p:cNvSpPr/>
          <p:nvPr>
            <p:ph type="body" sz="quarter" idx="1"/>
          </p:nvPr>
        </p:nvSpPr>
        <p:spPr>
          <a:prstGeom prst="rect">
            <a:avLst/>
          </a:prstGeom>
        </p:spPr>
        <p:txBody>
          <a:bodyPr/>
          <a:lstStyle/>
          <a:p>
            <a:pPr/>
            <a:r>
              <a:t>intercalar teoria com roteiro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r>
              <a:rPr u="sng">
                <a:hlinkClick r:id="rId3" invalidUrl="" action="" tgtFrame="" tooltip="" history="1" highlightClick="0" endSnd="0"/>
              </a:rPr>
              <a:t>https://git-scm.com/docs/git-add</a:t>
            </a:r>
          </a:p>
          <a:p>
            <a:pPr/>
          </a:p>
          <a:p>
            <a:pPr/>
            <a:r>
              <a:t>--interactive</a:t>
            </a:r>
          </a:p>
          <a:p>
            <a:pPr/>
            <a:r>
              <a:t>Add modified contents in the working tree interactively to the index. Optional path arguments may be supplied to limit operation to a subset of the working tree. See “Interactive mode” for details.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a:r>
              <a:rPr u="sng">
                <a:hlinkClick r:id="rId3" invalidUrl="" action="" tgtFrame="" tooltip="" history="1" highlightClick="0" endSnd="0"/>
              </a:rPr>
              <a:t>https://git-scm.com/docs/git-commit</a:t>
            </a:r>
          </a:p>
          <a:p>
            <a:pPr/>
          </a:p>
          <a:p>
            <a:pPr/>
            <a:r>
              <a:t>by using the --interactive or --patch switches with the commit command to decide one by one which files or hunks should be part of the commit in addition to contents in the index, before finalizing the operation. See the “Interactive Mode” section of git-add[1] to learn how to operate these modes.</a:t>
            </a:r>
          </a:p>
          <a:p>
            <a:pPr/>
          </a:p>
          <a:p>
            <a:pPr/>
            <a:r>
              <a:t>--amend</a:t>
            </a:r>
          </a:p>
          <a:p>
            <a:pPr/>
            <a:r>
              <a:t>Replace the tip of the current branch by creating a new commit. The recorded tree is prepared as usual (including the effect of the -i and -o options and explicit pathspec), and the message from the original commit is used as the starting point, instead of an empty message, when no other message is specified from the command line via options such as -m, -F, -c, etc. The new commit has the same parents and author as the current one (the --reset-author option can countermand this).</a:t>
            </a:r>
          </a:p>
          <a:p>
            <a:pPr/>
          </a:p>
          <a:p>
            <a:pPr/>
            <a:r>
              <a:t>It is a rough equivalent for:</a:t>
            </a:r>
          </a:p>
          <a:p>
            <a:pPr/>
          </a:p>
          <a:p>
            <a:pPr/>
            <a:r>
              <a:t>	$ git reset --soft HEAD^</a:t>
            </a:r>
          </a:p>
          <a:p>
            <a:pPr/>
            <a:r>
              <a:t>	$ ... do something else to come up with the right tree ...</a:t>
            </a:r>
          </a:p>
          <a:p>
            <a:pPr/>
            <a:r>
              <a:t>	$ git commit -c ORIG_HEAD</a:t>
            </a:r>
          </a:p>
          <a:p>
            <a:pPr/>
            <a:r>
              <a:t>but can be used to amend a merge commit.</a:t>
            </a:r>
          </a:p>
          <a:p>
            <a:pPr/>
          </a:p>
          <a:p>
            <a:pPr/>
            <a:r>
              <a:t>You should understand the implications of rewriting history if you amend a commit that has already been published. (See the "RECOVERING FROM UPSTREAM REBASE" section in git-rebase[1].)</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r>
              <a:t>only possible because someone else evolved locally and pushed to a remote repository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a:p>
        </p:txBody>
      </p:sp>
      <p:sp>
        <p:nvSpPr>
          <p:cNvPr id="385" name="Shape 385"/>
          <p:cNvSpPr/>
          <p:nvPr>
            <p:ph type="body" sz="quarter" idx="1"/>
          </p:nvPr>
        </p:nvSpPr>
        <p:spPr>
          <a:prstGeom prst="rect">
            <a:avLst/>
          </a:prstGeom>
        </p:spPr>
        <p:txBody>
          <a:bodyPr/>
          <a:lstStyle/>
          <a:p>
            <a:pPr/>
            <a:r>
              <a:t>difference entre pull e fetch</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Shape 407"/>
          <p:cNvSpPr/>
          <p:nvPr>
            <p:ph type="sldImg"/>
          </p:nvPr>
        </p:nvSpPr>
        <p:spPr>
          <a:prstGeom prst="rect">
            <a:avLst/>
          </a:prstGeom>
        </p:spPr>
        <p:txBody>
          <a:bodyPr/>
          <a:lstStyle/>
          <a:p>
            <a:pPr/>
          </a:p>
        </p:txBody>
      </p:sp>
      <p:sp>
        <p:nvSpPr>
          <p:cNvPr id="408" name="Shape 408"/>
          <p:cNvSpPr/>
          <p:nvPr>
            <p:ph type="body" sz="quarter" idx="1"/>
          </p:nvPr>
        </p:nvSpPr>
        <p:spPr>
          <a:prstGeom prst="rect">
            <a:avLst/>
          </a:prstGeom>
        </p:spPr>
        <p:txBody>
          <a:bodyPr/>
          <a:lstStyle>
            <a:lvl1pPr>
              <a:defRPr b="1" sz="2900">
                <a:solidFill>
                  <a:srgbClr val="FE2B00"/>
                </a:solidFill>
              </a:defRPr>
            </a:lvl1pPr>
          </a:lstStyle>
          <a:p>
            <a:pPr/>
            <a:r>
              <a:t>ilustrar situação em que A tenta dar push mas está atrasado. B deu push antes.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Shape 413"/>
          <p:cNvSpPr/>
          <p:nvPr>
            <p:ph type="sldImg"/>
          </p:nvPr>
        </p:nvSpPr>
        <p:spPr>
          <a:prstGeom prst="rect">
            <a:avLst/>
          </a:prstGeom>
        </p:spPr>
        <p:txBody>
          <a:bodyPr/>
          <a:lstStyle/>
          <a:p>
            <a:pPr/>
          </a:p>
        </p:txBody>
      </p:sp>
      <p:sp>
        <p:nvSpPr>
          <p:cNvPr id="414" name="Shape 414"/>
          <p:cNvSpPr/>
          <p:nvPr>
            <p:ph type="body" sz="quarter" idx="1"/>
          </p:nvPr>
        </p:nvSpPr>
        <p:spPr>
          <a:prstGeom prst="rect">
            <a:avLst/>
          </a:prstGeom>
        </p:spPr>
        <p:txBody>
          <a:bodyPr/>
          <a:lstStyle/>
          <a:p>
            <a:pPr/>
            <a:r>
              <a:t>Indo de aluno por aluno, verificando o progresso, e registrando como comentário no assignment do classroom.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87" name="Image"/>
          <p:cNvSpPr/>
          <p:nvPr>
            <p:ph type="pic" sz="half" idx="21"/>
          </p:nvPr>
        </p:nvSpPr>
        <p:spPr>
          <a:xfrm>
            <a:off x="6946900" y="1828800"/>
            <a:ext cx="4572000" cy="6096000"/>
          </a:xfrm>
          <a:prstGeom prst="rect">
            <a:avLst/>
          </a:prstGeom>
        </p:spPr>
        <p:txBody>
          <a:bodyPr lIns="91439" tIns="45719" rIns="91439" bIns="45719" anchor="t"/>
          <a:lstStyle/>
          <a:p>
            <a:pPr/>
          </a:p>
        </p:txBody>
      </p:sp>
      <p:sp>
        <p:nvSpPr>
          <p:cNvPr id="88" name="Title Text"/>
          <p:cNvSpPr txBox="1"/>
          <p:nvPr>
            <p:ph type="title"/>
          </p:nvPr>
        </p:nvSpPr>
        <p:spPr>
          <a:xfrm>
            <a:off x="635000" y="1524000"/>
            <a:ext cx="5867400" cy="3302000"/>
          </a:xfrm>
          <a:prstGeom prst="rect">
            <a:avLst/>
          </a:prstGeom>
        </p:spPr>
        <p:txBody>
          <a:bodyPr anchor="b"/>
          <a:lstStyle>
            <a:lvl1pPr>
              <a:defRPr sz="7000"/>
            </a:lvl1pPr>
          </a:lstStyle>
          <a:p>
            <a:pPr/>
            <a:r>
              <a:t>Title Text</a:t>
            </a:r>
          </a:p>
        </p:txBody>
      </p:sp>
      <p:sp>
        <p:nvSpPr>
          <p:cNvPr id="89" name="Body Level One…"/>
          <p:cNvSpPr txBox="1"/>
          <p:nvPr>
            <p:ph type="body" sz="quarter" idx="1"/>
          </p:nvPr>
        </p:nvSpPr>
        <p:spPr>
          <a:xfrm>
            <a:off x="635000" y="4902200"/>
            <a:ext cx="5867400" cy="3302000"/>
          </a:xfrm>
          <a:prstGeom prst="rect">
            <a:avLst/>
          </a:prstGeom>
        </p:spPr>
        <p:txBody>
          <a:bodyPr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Reflection">
    <p:spTree>
      <p:nvGrpSpPr>
        <p:cNvPr id="1" name=""/>
        <p:cNvGrpSpPr/>
        <p:nvPr/>
      </p:nvGrpSpPr>
      <p:grpSpPr>
        <a:xfrm>
          <a:off x="0" y="0"/>
          <a:ext cx="0" cy="0"/>
          <a:chOff x="0" y="0"/>
          <a:chExt cx="0" cy="0"/>
        </a:xfrm>
      </p:grpSpPr>
      <p:sp>
        <p:nvSpPr>
          <p:cNvPr id="97" name="Image"/>
          <p:cNvSpPr/>
          <p:nvPr>
            <p:ph type="pic" sz="half" idx="21"/>
          </p:nvPr>
        </p:nvSpPr>
        <p:spPr>
          <a:xfrm>
            <a:off x="6946900" y="1828800"/>
            <a:ext cx="4572000" cy="6096000"/>
          </a:xfrm>
          <a:prstGeom prst="rect">
            <a:avLst/>
          </a:prstGeom>
          <a:effectLst>
            <a:reflection blurRad="0" stA="50000" stPos="0" endA="0" endPos="40000" dist="0" dir="5400000" fadeDir="5400000" sx="100000" sy="-100000" kx="0" ky="0" algn="bl" rotWithShape="0"/>
          </a:effectLst>
        </p:spPr>
        <p:txBody>
          <a:bodyPr lIns="91439" tIns="45719" rIns="91439" bIns="45719" anchor="t"/>
          <a:lstStyle/>
          <a:p>
            <a:pPr/>
          </a:p>
        </p:txBody>
      </p:sp>
      <p:sp>
        <p:nvSpPr>
          <p:cNvPr id="98" name="Title Text"/>
          <p:cNvSpPr txBox="1"/>
          <p:nvPr>
            <p:ph type="title"/>
          </p:nvPr>
        </p:nvSpPr>
        <p:spPr>
          <a:xfrm>
            <a:off x="635000" y="1524000"/>
            <a:ext cx="5867400" cy="3302000"/>
          </a:xfrm>
          <a:prstGeom prst="rect">
            <a:avLst/>
          </a:prstGeom>
        </p:spPr>
        <p:txBody>
          <a:bodyPr anchor="b"/>
          <a:lstStyle>
            <a:lvl1pPr>
              <a:defRPr sz="7000"/>
            </a:lvl1pPr>
          </a:lstStyle>
          <a:p>
            <a:pPr/>
            <a:r>
              <a:t>Title Text</a:t>
            </a:r>
          </a:p>
        </p:txBody>
      </p:sp>
      <p:sp>
        <p:nvSpPr>
          <p:cNvPr id="99" name="Body Level One…"/>
          <p:cNvSpPr txBox="1"/>
          <p:nvPr>
            <p:ph type="body" sz="quarter" idx="1"/>
          </p:nvPr>
        </p:nvSpPr>
        <p:spPr>
          <a:xfrm>
            <a:off x="635000" y="4902200"/>
            <a:ext cx="5867400" cy="3302000"/>
          </a:xfrm>
          <a:prstGeom prst="rect">
            <a:avLst/>
          </a:prstGeom>
        </p:spPr>
        <p:txBody>
          <a:bodyPr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a:r>
              <a:t>Body Level One</a:t>
            </a:r>
          </a:p>
          <a:p>
            <a:pPr lvl="1"/>
            <a:r>
              <a:t>Body Level Two</a:t>
            </a:r>
          </a:p>
          <a:p>
            <a:pPr lvl="2"/>
            <a:r>
              <a:t>Body Level Three</a:t>
            </a:r>
          </a:p>
          <a:p>
            <a:pPr lvl="3"/>
            <a:r>
              <a:t>Body Level Four</a:t>
            </a:r>
          </a:p>
          <a:p>
            <a:pPr lvl="4"/>
            <a:r>
              <a:t>Body Level Five</a:t>
            </a:r>
          </a:p>
        </p:txBody>
      </p:sp>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107" name="Image"/>
          <p:cNvSpPr/>
          <p:nvPr>
            <p:ph type="pic" sz="quarter" idx="21"/>
          </p:nvPr>
        </p:nvSpPr>
        <p:spPr>
          <a:xfrm>
            <a:off x="7200900" y="2908300"/>
            <a:ext cx="4064000" cy="5418667"/>
          </a:xfrm>
          <a:prstGeom prst="rect">
            <a:avLst/>
          </a:prstGeom>
        </p:spPr>
        <p:txBody>
          <a:bodyPr lIns="91439" tIns="45719" rIns="91439" bIns="45719" anchor="t"/>
          <a:lstStyle/>
          <a:p>
            <a:pPr/>
          </a:p>
        </p:txBody>
      </p:sp>
      <p:sp>
        <p:nvSpPr>
          <p:cNvPr id="108" name="Title Text"/>
          <p:cNvSpPr txBox="1"/>
          <p:nvPr>
            <p:ph type="title"/>
          </p:nvPr>
        </p:nvSpPr>
        <p:spPr>
          <a:prstGeom prst="rect">
            <a:avLst/>
          </a:prstGeom>
        </p:spPr>
        <p:txBody>
          <a:bodyPr/>
          <a:lstStyle/>
          <a:p>
            <a:pPr/>
            <a:r>
              <a:t>Title Text</a:t>
            </a:r>
          </a:p>
        </p:txBody>
      </p:sp>
      <p:sp>
        <p:nvSpPr>
          <p:cNvPr id="109" name="Body Level One…"/>
          <p:cNvSpPr txBox="1"/>
          <p:nvPr>
            <p:ph type="body" sz="half"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117" name="Title Text"/>
          <p:cNvSpPr txBox="1"/>
          <p:nvPr>
            <p:ph type="title"/>
          </p:nvPr>
        </p:nvSpPr>
        <p:spPr>
          <a:prstGeom prst="rect">
            <a:avLst/>
          </a:prstGeom>
        </p:spPr>
        <p:txBody>
          <a:bodyPr/>
          <a:lstStyle/>
          <a:p>
            <a:pPr/>
            <a:r>
              <a:t>Title Text</a:t>
            </a:r>
          </a:p>
        </p:txBody>
      </p:sp>
      <p:sp>
        <p:nvSpPr>
          <p:cNvPr id="118" name="Body Level One…"/>
          <p:cNvSpPr txBox="1"/>
          <p:nvPr>
            <p:ph type="body" sz="half"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Right">
    <p:spTree>
      <p:nvGrpSpPr>
        <p:cNvPr id="1" name=""/>
        <p:cNvGrpSpPr/>
        <p:nvPr/>
      </p:nvGrpSpPr>
      <p:grpSpPr>
        <a:xfrm>
          <a:off x="0" y="0"/>
          <a:ext cx="0" cy="0"/>
          <a:chOff x="0" y="0"/>
          <a:chExt cx="0" cy="0"/>
        </a:xfrm>
      </p:grpSpPr>
      <p:sp>
        <p:nvSpPr>
          <p:cNvPr id="126" name="Title Text"/>
          <p:cNvSpPr txBox="1"/>
          <p:nvPr>
            <p:ph type="title"/>
          </p:nvPr>
        </p:nvSpPr>
        <p:spPr>
          <a:prstGeom prst="rect">
            <a:avLst/>
          </a:prstGeom>
        </p:spPr>
        <p:txBody>
          <a:bodyPr/>
          <a:lstStyle/>
          <a:p>
            <a:pPr/>
            <a:r>
              <a:t>Title Text</a:t>
            </a:r>
          </a:p>
        </p:txBody>
      </p:sp>
      <p:sp>
        <p:nvSpPr>
          <p:cNvPr id="127" name="Body Level One…"/>
          <p:cNvSpPr txBox="1"/>
          <p:nvPr>
            <p:ph type="body" sz="quarter" idx="1"/>
          </p:nvPr>
        </p:nvSpPr>
        <p:spPr>
          <a:xfrm>
            <a:off x="7772400" y="2768600"/>
            <a:ext cx="39624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135" name="Title Text"/>
          <p:cNvSpPr txBox="1"/>
          <p:nvPr>
            <p:ph type="title"/>
          </p:nvPr>
        </p:nvSpPr>
        <p:spPr>
          <a:xfrm>
            <a:off x="1270000" y="254000"/>
            <a:ext cx="10452100" cy="2438400"/>
          </a:xfrm>
          <a:prstGeom prst="rect">
            <a:avLst/>
          </a:prstGeom>
        </p:spPr>
        <p:txBody>
          <a:bodyPr/>
          <a:lstStyle>
            <a:lvl1pPr>
              <a:defRPr sz="8200"/>
            </a:lvl1pPr>
          </a:lstStyle>
          <a:p>
            <a:pPr/>
            <a:r>
              <a:t>Title Text</a:t>
            </a:r>
          </a:p>
        </p:txBody>
      </p:sp>
      <p:sp>
        <p:nvSpPr>
          <p:cNvPr id="136" name="Slide Number"/>
          <p:cNvSpPr txBox="1"/>
          <p:nvPr>
            <p:ph type="sldNum" sz="quarter" idx="2"/>
          </p:nvPr>
        </p:nvSpPr>
        <p:spPr>
          <a:xfrm>
            <a:off x="6330950" y="9283700"/>
            <a:ext cx="317500" cy="342900"/>
          </a:xfrm>
          <a:prstGeom prst="rect">
            <a:avLst/>
          </a:prstGeom>
        </p:spPr>
        <p:txBody>
          <a:bodyPr/>
          <a:lstStyle>
            <a:lvl1pPr>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43" name="Title Text"/>
          <p:cNvSpPr txBox="1"/>
          <p:nvPr>
            <p:ph type="title"/>
          </p:nvPr>
        </p:nvSpPr>
        <p:spPr>
          <a:xfrm>
            <a:off x="1270000" y="2971800"/>
            <a:ext cx="10464800" cy="3810000"/>
          </a:xfrm>
          <a:prstGeom prst="rect">
            <a:avLst/>
          </a:prstGeom>
        </p:spPr>
        <p:txBody>
          <a:bodyPr>
            <a:normAutofit fontScale="100000" lnSpcReduction="0"/>
          </a:bodyPr>
          <a:lstStyle/>
          <a:p>
            <a:pPr/>
            <a:r>
              <a:t>Title Text</a:t>
            </a:r>
          </a:p>
        </p:txBody>
      </p:sp>
      <p:sp>
        <p:nvSpPr>
          <p:cNvPr id="144" name="Slide Number"/>
          <p:cNvSpPr txBox="1"/>
          <p:nvPr>
            <p:ph type="sldNum" sz="quarter" idx="2"/>
          </p:nvPr>
        </p:nvSpPr>
        <p:spPr>
          <a:prstGeom prst="rect">
            <a:avLst/>
          </a:prstGeom>
        </p:spPr>
        <p:txBody>
          <a:bodyPr>
            <a:normAutofit fontScale="100000" lnSpcReduction="0"/>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51" name="Title Text"/>
          <p:cNvSpPr txBox="1"/>
          <p:nvPr>
            <p:ph type="title"/>
          </p:nvPr>
        </p:nvSpPr>
        <p:spPr>
          <a:prstGeom prst="rect">
            <a:avLst/>
          </a:prstGeom>
        </p:spPr>
        <p:txBody>
          <a:bodyPr>
            <a:normAutofit fontScale="100000" lnSpcReduction="0"/>
          </a:bodyPr>
          <a:lstStyle/>
          <a:p>
            <a:pPr/>
            <a:r>
              <a:t>Title Text</a:t>
            </a:r>
          </a:p>
        </p:txBody>
      </p:sp>
      <p:sp>
        <p:nvSpPr>
          <p:cNvPr id="152" name="Body Level One…"/>
          <p:cNvSpPr txBox="1"/>
          <p:nvPr>
            <p:ph type="body" idx="1"/>
          </p:nvPr>
        </p:nvSpPr>
        <p:spPr>
          <a:xfrm>
            <a:off x="1270000" y="2768600"/>
            <a:ext cx="10464800" cy="5715000"/>
          </a:xfrm>
          <a:prstGeom prst="rect">
            <a:avLst/>
          </a:prstGeom>
        </p:spPr>
        <p:txBody>
          <a:bodyPr>
            <a:normAutofit fontScale="100000" lnSpcReduction="0"/>
          </a:bodyPr>
          <a:lstStyle>
            <a:lvl1pPr>
              <a:spcBef>
                <a:spcPts val="2400"/>
              </a:spcBef>
            </a:lvl1pPr>
            <a:lvl2pPr>
              <a:spcBef>
                <a:spcPts val="2400"/>
              </a:spcBef>
            </a:lvl2pPr>
            <a:lvl3pPr>
              <a:spcBef>
                <a:spcPts val="2400"/>
              </a:spcBef>
            </a:lvl3pPr>
            <a:lvl4pPr>
              <a:spcBef>
                <a:spcPts val="2400"/>
              </a:spcBef>
            </a:lvl4pPr>
            <a:lvl5pPr>
              <a:spcBef>
                <a:spcPts val="2400"/>
              </a:spcBef>
            </a:lvl5pPr>
          </a:lstStyle>
          <a:p>
            <a:pPr/>
            <a:r>
              <a:t>Body Level One</a:t>
            </a:r>
          </a:p>
          <a:p>
            <a:pPr lvl="1"/>
            <a:r>
              <a:t>Body Level Two</a:t>
            </a:r>
          </a:p>
          <a:p>
            <a:pPr lvl="2"/>
            <a:r>
              <a:t>Body Level Three</a:t>
            </a:r>
          </a:p>
          <a:p>
            <a:pPr lvl="3"/>
            <a:r>
              <a:t>Body Level Four</a:t>
            </a:r>
          </a:p>
          <a:p>
            <a:pPr lvl="4"/>
            <a:r>
              <a:t>Body Level Five</a:t>
            </a:r>
          </a:p>
        </p:txBody>
      </p:sp>
      <p:sp>
        <p:nvSpPr>
          <p:cNvPr id="153" name="Slide Number"/>
          <p:cNvSpPr txBox="1"/>
          <p:nvPr>
            <p:ph type="sldNum" sz="quarter" idx="2"/>
          </p:nvPr>
        </p:nvSpPr>
        <p:spPr>
          <a:prstGeom prst="rect">
            <a:avLst/>
          </a:prstGeom>
        </p:spPr>
        <p:txBody>
          <a:bodyPr>
            <a:normAutofit fontScale="100000" lnSpcReduction="0"/>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160" name="Title Text"/>
          <p:cNvSpPr txBox="1"/>
          <p:nvPr>
            <p:ph type="title"/>
          </p:nvPr>
        </p:nvSpPr>
        <p:spPr>
          <a:prstGeom prst="rect">
            <a:avLst/>
          </a:prstGeom>
        </p:spPr>
        <p:txBody>
          <a:bodyPr>
            <a:normAutofit fontScale="100000" lnSpcReduction="0"/>
          </a:bodyPr>
          <a:lstStyle/>
          <a:p>
            <a:pPr/>
            <a:r>
              <a:t>Title Text</a:t>
            </a:r>
          </a:p>
        </p:txBody>
      </p:sp>
      <p:sp>
        <p:nvSpPr>
          <p:cNvPr id="161" name="Slide Number"/>
          <p:cNvSpPr txBox="1"/>
          <p:nvPr>
            <p:ph type="sldNum" sz="quarter" idx="2"/>
          </p:nvPr>
        </p:nvSpPr>
        <p:spPr>
          <a:prstGeom prst="rect">
            <a:avLst/>
          </a:prstGeom>
        </p:spPr>
        <p:txBody>
          <a:bodyPr>
            <a:normAutofit fontScale="100000" lnSpcReduction="0"/>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168" name="Title Text"/>
          <p:cNvSpPr txBox="1"/>
          <p:nvPr>
            <p:ph type="title"/>
          </p:nvPr>
        </p:nvSpPr>
        <p:spPr>
          <a:prstGeom prst="rect">
            <a:avLst/>
          </a:prstGeom>
        </p:spPr>
        <p:txBody>
          <a:bodyPr>
            <a:normAutofit fontScale="100000" lnSpcReduction="0"/>
          </a:bodyPr>
          <a:lstStyle>
            <a:lvl1pPr>
              <a:defRPr sz="8200"/>
            </a:lvl1pPr>
          </a:lstStyle>
          <a:p>
            <a:pPr/>
            <a:r>
              <a:t>Title Text</a:t>
            </a:r>
          </a:p>
        </p:txBody>
      </p:sp>
      <p:sp>
        <p:nvSpPr>
          <p:cNvPr id="169" name="Slide Number"/>
          <p:cNvSpPr txBox="1"/>
          <p:nvPr>
            <p:ph type="sldNum" sz="quarter" idx="2"/>
          </p:nvPr>
        </p:nvSpPr>
        <p:spPr>
          <a:xfrm>
            <a:off x="6343650" y="9283700"/>
            <a:ext cx="317500" cy="342900"/>
          </a:xfrm>
          <a:prstGeom prst="rect">
            <a:avLst/>
          </a:prstGeom>
        </p:spPr>
        <p:txBody>
          <a:bodyPr>
            <a:normAutofit fontScale="100000" lnSpcReduction="0"/>
          </a:bodyPr>
          <a:lstStyle>
            <a:lvl1pPr>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xfrm>
            <a:off x="1270000" y="2768600"/>
            <a:ext cx="10464800" cy="5715000"/>
          </a:xfrm>
          <a:prstGeom prst="rect">
            <a:avLst/>
          </a:prstGeom>
        </p:spPr>
        <p:txBody>
          <a:bodyPr/>
          <a:lstStyle>
            <a:lvl1pPr>
              <a:spcBef>
                <a:spcPts val="2400"/>
              </a:spcBef>
            </a:lvl1pPr>
            <a:lvl2pPr>
              <a:spcBef>
                <a:spcPts val="2400"/>
              </a:spcBef>
            </a:lvl2pPr>
            <a:lvl3pPr>
              <a:spcBef>
                <a:spcPts val="2400"/>
              </a:spcBef>
            </a:lvl3pPr>
            <a:lvl4pPr>
              <a:spcBef>
                <a:spcPts val="2400"/>
              </a:spcBef>
            </a:lvl4pPr>
            <a:lvl5pPr>
              <a:spcBef>
                <a:spcPts val="2400"/>
              </a:spcBef>
            </a:lvl5p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alidadeDeSoftware">
    <p:bg>
      <p:bgPr>
        <a:solidFill>
          <a:srgbClr val="FFFFFF"/>
        </a:solidFill>
      </p:bgPr>
    </p:bg>
    <p:spTree>
      <p:nvGrpSpPr>
        <p:cNvPr id="1" name=""/>
        <p:cNvGrpSpPr/>
        <p:nvPr/>
      </p:nvGrpSpPr>
      <p:grpSpPr>
        <a:xfrm>
          <a:off x="0" y="0"/>
          <a:ext cx="0" cy="0"/>
          <a:chOff x="0" y="0"/>
          <a:chExt cx="0" cy="0"/>
        </a:xfrm>
      </p:grpSpPr>
      <p:sp>
        <p:nvSpPr>
          <p:cNvPr id="176" name="Title Text"/>
          <p:cNvSpPr txBox="1"/>
          <p:nvPr>
            <p:ph type="title"/>
          </p:nvPr>
        </p:nvSpPr>
        <p:spPr>
          <a:xfrm>
            <a:off x="977900" y="431800"/>
            <a:ext cx="11049000" cy="2489200"/>
          </a:xfrm>
          <a:prstGeom prst="rect">
            <a:avLst/>
          </a:prstGeom>
        </p:spPr>
        <p:txBody>
          <a:bodyPr>
            <a:normAutofit fontScale="100000" lnSpcReduction="0"/>
          </a:bodyPr>
          <a:lstStyle>
            <a:lvl1pPr marL="57799" marR="57799" algn="l" defTabSz="1295400">
              <a:defRPr sz="6200">
                <a:solidFill>
                  <a:srgbClr val="004DD6"/>
                </a:solidFill>
                <a:uFill>
                  <a:solidFill>
                    <a:srgbClr val="004DD6"/>
                  </a:solidFill>
                </a:uFill>
                <a:latin typeface="Comic Sans MS"/>
                <a:ea typeface="Comic Sans MS"/>
                <a:cs typeface="Comic Sans MS"/>
                <a:sym typeface="Comic Sans MS"/>
              </a:defRPr>
            </a:lvl1pPr>
          </a:lstStyle>
          <a:p>
            <a:pPr/>
            <a:r>
              <a:t>Title Text</a:t>
            </a:r>
          </a:p>
        </p:txBody>
      </p:sp>
      <p:sp>
        <p:nvSpPr>
          <p:cNvPr id="177" name="Body Level One…"/>
          <p:cNvSpPr txBox="1"/>
          <p:nvPr>
            <p:ph type="body" idx="1"/>
          </p:nvPr>
        </p:nvSpPr>
        <p:spPr>
          <a:xfrm>
            <a:off x="977900" y="2921000"/>
            <a:ext cx="11049000" cy="6832600"/>
          </a:xfrm>
          <a:prstGeom prst="rect">
            <a:avLst/>
          </a:prstGeom>
        </p:spPr>
        <p:txBody>
          <a:bodyPr anchor="t">
            <a:normAutofit fontScale="100000" lnSpcReduction="0"/>
          </a:bodyPr>
          <a:lstStyle>
            <a:lvl1pPr marL="383540" marR="57799" indent="-342900" defTabSz="1295400">
              <a:spcBef>
                <a:spcPts val="1200"/>
              </a:spcBef>
              <a:buClr>
                <a:srgbClr val="FF4C00"/>
              </a:buClr>
              <a:buSzPct val="50000"/>
              <a:buChar char=""/>
              <a:defRPr sz="4400">
                <a:solidFill>
                  <a:srgbClr val="000000"/>
                </a:solidFill>
                <a:uFill>
                  <a:solidFill>
                    <a:srgbClr val="000000"/>
                  </a:solidFill>
                </a:uFill>
                <a:latin typeface="Comic Sans MS"/>
                <a:ea typeface="Comic Sans MS"/>
                <a:cs typeface="Comic Sans MS"/>
                <a:sym typeface="Comic Sans MS"/>
              </a:defRPr>
            </a:lvl1pPr>
            <a:lvl2pPr marL="783590" marR="57799" indent="-285750" defTabSz="1295400">
              <a:spcBef>
                <a:spcPts val="1100"/>
              </a:spcBef>
              <a:buClr>
                <a:srgbClr val="00A500"/>
              </a:buClr>
              <a:buSzPct val="100000"/>
              <a:buFont typeface="Comic Sans MS"/>
              <a:defRPr sz="3800">
                <a:solidFill>
                  <a:srgbClr val="000000"/>
                </a:solidFill>
                <a:uFill>
                  <a:solidFill>
                    <a:srgbClr val="000000"/>
                  </a:solidFill>
                </a:uFill>
                <a:latin typeface="Comic Sans MS"/>
                <a:ea typeface="Comic Sans MS"/>
                <a:cs typeface="Comic Sans MS"/>
                <a:sym typeface="Comic Sans MS"/>
              </a:defRPr>
            </a:lvl2pPr>
            <a:lvl3pPr marL="1183639" marR="57799" indent="-228600" defTabSz="1295400">
              <a:spcBef>
                <a:spcPts val="900"/>
              </a:spcBef>
              <a:buClr>
                <a:srgbClr val="4353FF"/>
              </a:buClr>
              <a:buSzPct val="100000"/>
              <a:buFont typeface="Comic Sans MS"/>
              <a:buChar char="—"/>
              <a:defRPr sz="3400">
                <a:solidFill>
                  <a:srgbClr val="000000"/>
                </a:solidFill>
                <a:uFill>
                  <a:solidFill>
                    <a:srgbClr val="000000"/>
                  </a:solidFill>
                </a:uFill>
                <a:latin typeface="Comic Sans MS"/>
                <a:ea typeface="Comic Sans MS"/>
                <a:cs typeface="Comic Sans MS"/>
                <a:sym typeface="Comic Sans MS"/>
              </a:defRPr>
            </a:lvl3pPr>
            <a:lvl4pPr marL="1640839" marR="57799" indent="-228600" defTabSz="1295400">
              <a:spcBef>
                <a:spcPts val="700"/>
              </a:spcBef>
              <a:buSzPct val="100000"/>
              <a:buChar char="–"/>
              <a:defRPr sz="2800">
                <a:solidFill>
                  <a:srgbClr val="000000"/>
                </a:solidFill>
                <a:uFill>
                  <a:solidFill>
                    <a:srgbClr val="000000"/>
                  </a:solidFill>
                </a:uFill>
                <a:latin typeface="Comic Sans MS"/>
                <a:ea typeface="Comic Sans MS"/>
                <a:cs typeface="Comic Sans MS"/>
                <a:sym typeface="Comic Sans MS"/>
              </a:defRPr>
            </a:lvl4pPr>
            <a:lvl5pPr marL="2098039" marR="57799" indent="-228600" defTabSz="1295400">
              <a:spcBef>
                <a:spcPts val="700"/>
              </a:spcBef>
              <a:buSzPct val="100000"/>
              <a:buChar char="»"/>
              <a:defRPr sz="2800">
                <a:solidFill>
                  <a:srgbClr val="000000"/>
                </a:solidFill>
                <a:uFill>
                  <a:solidFill>
                    <a:srgbClr val="000000"/>
                  </a:solidFill>
                </a:uFill>
                <a:latin typeface="Comic Sans MS"/>
                <a:ea typeface="Comic Sans MS"/>
                <a:cs typeface="Comic Sans MS"/>
                <a:sym typeface="Comic Sans MS"/>
              </a:defRPr>
            </a:lvl5pPr>
          </a:lstStyle>
          <a:p>
            <a:pPr/>
            <a:r>
              <a:t>Body Level One</a:t>
            </a:r>
          </a:p>
          <a:p>
            <a:pPr lvl="1"/>
            <a:r>
              <a:t>Body Level Two</a:t>
            </a:r>
          </a:p>
          <a:p>
            <a:pPr lvl="2"/>
            <a:r>
              <a:t>Body Level Three</a:t>
            </a:r>
          </a:p>
          <a:p>
            <a:pPr lvl="3"/>
            <a:r>
              <a:t>Body Level Four</a:t>
            </a:r>
          </a:p>
          <a:p>
            <a:pPr lvl="4"/>
            <a:r>
              <a:t>Body Level Five</a:t>
            </a:r>
          </a:p>
        </p:txBody>
      </p:sp>
      <p:sp>
        <p:nvSpPr>
          <p:cNvPr id="178" name="Slide Number"/>
          <p:cNvSpPr txBox="1"/>
          <p:nvPr>
            <p:ph type="sldNum" sz="quarter" idx="2"/>
          </p:nvPr>
        </p:nvSpPr>
        <p:spPr>
          <a:xfrm>
            <a:off x="6229773" y="9080500"/>
            <a:ext cx="546101" cy="565857"/>
          </a:xfrm>
          <a:prstGeom prst="rect">
            <a:avLst/>
          </a:prstGeom>
        </p:spPr>
        <p:txBody>
          <a:bodyPr>
            <a:normAutofit fontScale="100000" lnSpcReduction="0"/>
          </a:bodyPr>
          <a:lstStyle>
            <a:lvl1pPr defTabSz="825500">
              <a:defRPr sz="3400">
                <a:solidFill>
                  <a:srgbClr val="000000"/>
                </a:solidFill>
                <a:uFill>
                  <a:solidFill>
                    <a:srgbClr val="000000"/>
                  </a:solidFill>
                </a:u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85" name="Title Text"/>
          <p:cNvSpPr txBox="1"/>
          <p:nvPr>
            <p:ph type="title"/>
          </p:nvPr>
        </p:nvSpPr>
        <p:spPr>
          <a:xfrm>
            <a:off x="1270000" y="1638300"/>
            <a:ext cx="10464800" cy="3302000"/>
          </a:xfrm>
          <a:prstGeom prst="rect">
            <a:avLst/>
          </a:prstGeom>
        </p:spPr>
        <p:txBody>
          <a:bodyPr anchor="b">
            <a:normAutofit fontScale="100000" lnSpcReduction="0"/>
          </a:bodyPr>
          <a:lstStyle>
            <a:lvl1pPr>
              <a:defRPr sz="8200"/>
            </a:lvl1pPr>
          </a:lstStyle>
          <a:p>
            <a:pPr/>
            <a:r>
              <a:t>Title Text</a:t>
            </a:r>
          </a:p>
        </p:txBody>
      </p:sp>
      <p:sp>
        <p:nvSpPr>
          <p:cNvPr id="186" name="Slide Number"/>
          <p:cNvSpPr txBox="1"/>
          <p:nvPr>
            <p:ph type="sldNum" sz="quarter" idx="2"/>
          </p:nvPr>
        </p:nvSpPr>
        <p:spPr>
          <a:xfrm>
            <a:off x="6343650" y="9283700"/>
            <a:ext cx="317500" cy="342900"/>
          </a:xfrm>
          <a:prstGeom prst="rect">
            <a:avLst/>
          </a:prstGeom>
        </p:spPr>
        <p:txBody>
          <a:bodyPr>
            <a:normAutofit fontScale="100000" lnSpcReduction="0"/>
          </a:bodyPr>
          <a:lstStyle>
            <a:lvl1pPr>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93" name="Title Text"/>
          <p:cNvSpPr txBox="1"/>
          <p:nvPr>
            <p:ph type="title"/>
          </p:nvPr>
        </p:nvSpPr>
        <p:spPr>
          <a:xfrm>
            <a:off x="952500" y="254000"/>
            <a:ext cx="11099800" cy="2159000"/>
          </a:xfrm>
          <a:prstGeom prst="rect">
            <a:avLst/>
          </a:prstGeom>
        </p:spPr>
        <p:txBody>
          <a:bodyPr>
            <a:normAutofit fontScale="100000" lnSpcReduction="0"/>
          </a:bodyPr>
          <a:lstStyle>
            <a:lvl1pPr>
              <a:defRPr sz="8000">
                <a:latin typeface="Helvetica Neue Medium"/>
                <a:ea typeface="Helvetica Neue Medium"/>
                <a:cs typeface="Helvetica Neue Medium"/>
                <a:sym typeface="Helvetica Neue Medium"/>
              </a:defRPr>
            </a:lvl1pPr>
          </a:lstStyle>
          <a:p>
            <a:pPr/>
            <a:r>
              <a:t>Title Text</a:t>
            </a:r>
          </a:p>
        </p:txBody>
      </p:sp>
      <p:sp>
        <p:nvSpPr>
          <p:cNvPr id="194" name="Body Level One…"/>
          <p:cNvSpPr txBox="1"/>
          <p:nvPr>
            <p:ph type="body" idx="1"/>
          </p:nvPr>
        </p:nvSpPr>
        <p:spPr>
          <a:xfrm>
            <a:off x="952500" y="2590800"/>
            <a:ext cx="11099800" cy="6286500"/>
          </a:xfrm>
          <a:prstGeom prst="rect">
            <a:avLst/>
          </a:prstGeom>
        </p:spPr>
        <p:txBody>
          <a:bodyPr>
            <a:normAutofit fontScale="100000" lnSpcReduction="0"/>
          </a:bodyPr>
          <a:lstStyle>
            <a:lvl1pPr marL="444500" indent="-444500">
              <a:spcBef>
                <a:spcPts val="4200"/>
              </a:spcBef>
              <a:buSzPct val="145000"/>
              <a:defRPr sz="3200">
                <a:latin typeface="Helvetica Neue"/>
                <a:ea typeface="Helvetica Neue"/>
                <a:cs typeface="Helvetica Neue"/>
                <a:sym typeface="Helvetica Neue"/>
              </a:defRPr>
            </a:lvl1pPr>
            <a:lvl2pPr marL="889000" indent="-444500">
              <a:spcBef>
                <a:spcPts val="4200"/>
              </a:spcBef>
              <a:buSzPct val="145000"/>
              <a:defRPr sz="3200">
                <a:latin typeface="Helvetica Neue"/>
                <a:ea typeface="Helvetica Neue"/>
                <a:cs typeface="Helvetica Neue"/>
                <a:sym typeface="Helvetica Neue"/>
              </a:defRPr>
            </a:lvl2pPr>
            <a:lvl3pPr marL="1333500" indent="-444500">
              <a:spcBef>
                <a:spcPts val="4200"/>
              </a:spcBef>
              <a:buSzPct val="145000"/>
              <a:defRPr sz="3200">
                <a:latin typeface="Helvetica Neue"/>
                <a:ea typeface="Helvetica Neue"/>
                <a:cs typeface="Helvetica Neue"/>
                <a:sym typeface="Helvetica Neue"/>
              </a:defRPr>
            </a:lvl3pPr>
            <a:lvl4pPr marL="1778000" indent="-444500">
              <a:spcBef>
                <a:spcPts val="4200"/>
              </a:spcBef>
              <a:buSzPct val="145000"/>
              <a:defRPr sz="3200">
                <a:latin typeface="Helvetica Neue"/>
                <a:ea typeface="Helvetica Neue"/>
                <a:cs typeface="Helvetica Neue"/>
                <a:sym typeface="Helvetica Neue"/>
              </a:defRPr>
            </a:lvl4pPr>
            <a:lvl5pPr marL="2222500" indent="-444500">
              <a:spcBef>
                <a:spcPts val="4200"/>
              </a:spcBef>
              <a:buSzPct val="145000"/>
              <a:defRPr sz="32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95" name="Slide Number"/>
          <p:cNvSpPr txBox="1"/>
          <p:nvPr>
            <p:ph type="sldNum" sz="quarter" idx="2"/>
          </p:nvPr>
        </p:nvSpPr>
        <p:spPr>
          <a:xfrm>
            <a:off x="6328884" y="9296400"/>
            <a:ext cx="340259" cy="324306"/>
          </a:xfrm>
          <a:prstGeom prst="rect">
            <a:avLst/>
          </a:prstGeom>
        </p:spPr>
        <p:txBody>
          <a:bodyPr/>
          <a:lstStyle>
            <a:lvl1pPr>
              <a:defRPr sz="16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02" name="Title Text"/>
          <p:cNvSpPr txBox="1"/>
          <p:nvPr>
            <p:ph type="title"/>
          </p:nvPr>
        </p:nvSpPr>
        <p:spPr>
          <a:xfrm>
            <a:off x="1270000" y="3225800"/>
            <a:ext cx="10464800" cy="3302000"/>
          </a:xfrm>
          <a:prstGeom prst="rect">
            <a:avLst/>
          </a:prstGeom>
        </p:spPr>
        <p:txBody>
          <a:bodyPr>
            <a:normAutofit fontScale="100000" lnSpcReduction="0"/>
          </a:bodyPr>
          <a:lstStyle>
            <a:lvl1pPr>
              <a:defRPr sz="8000">
                <a:latin typeface="Helvetica Neue Medium"/>
                <a:ea typeface="Helvetica Neue Medium"/>
                <a:cs typeface="Helvetica Neue Medium"/>
                <a:sym typeface="Helvetica Neue Medium"/>
              </a:defRPr>
            </a:lvl1pPr>
          </a:lstStyle>
          <a:p>
            <a:pPr/>
            <a:r>
              <a:t>Title Text</a:t>
            </a:r>
          </a:p>
        </p:txBody>
      </p:sp>
      <p:sp>
        <p:nvSpPr>
          <p:cNvPr id="203" name="Slide Number"/>
          <p:cNvSpPr txBox="1"/>
          <p:nvPr>
            <p:ph type="sldNum" sz="quarter" idx="2"/>
          </p:nvPr>
        </p:nvSpPr>
        <p:spPr>
          <a:xfrm>
            <a:off x="6328884" y="9296400"/>
            <a:ext cx="340259" cy="324306"/>
          </a:xfrm>
          <a:prstGeom prst="rect">
            <a:avLst/>
          </a:prstGeom>
        </p:spPr>
        <p:txBody>
          <a:bodyPr/>
          <a:lstStyle>
            <a:lvl1pPr>
              <a:defRPr sz="16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FFFFFF"/>
        </a:solidFill>
      </p:bgPr>
    </p:bg>
    <p:spTree>
      <p:nvGrpSpPr>
        <p:cNvPr id="1" name=""/>
        <p:cNvGrpSpPr/>
        <p:nvPr/>
      </p:nvGrpSpPr>
      <p:grpSpPr>
        <a:xfrm>
          <a:off x="0" y="0"/>
          <a:ext cx="0" cy="0"/>
          <a:chOff x="0" y="0"/>
          <a:chExt cx="0" cy="0"/>
        </a:xfrm>
      </p:grpSpPr>
      <p:sp>
        <p:nvSpPr>
          <p:cNvPr id="210" name="Rectangle 6"/>
          <p:cNvSpPr/>
          <p:nvPr/>
        </p:nvSpPr>
        <p:spPr>
          <a:xfrm>
            <a:off x="12045696" y="1219199"/>
            <a:ext cx="975361" cy="7315201"/>
          </a:xfrm>
          <a:prstGeom prst="rect">
            <a:avLst/>
          </a:prstGeom>
          <a:solidFill>
            <a:srgbClr val="353538"/>
          </a:solidFill>
          <a:ln w="12700">
            <a:miter lim="400000"/>
          </a:ln>
        </p:spPr>
        <p:txBody>
          <a:bodyPr lIns="48767" tIns="48767" rIns="48767" bIns="48767"/>
          <a:lstStyle/>
          <a:p>
            <a:pPr algn="l" defTabSz="650240">
              <a:defRPr sz="2400">
                <a:solidFill>
                  <a:srgbClr val="000000"/>
                </a:solidFill>
                <a:latin typeface="Calibri"/>
                <a:ea typeface="Calibri"/>
                <a:cs typeface="Calibri"/>
                <a:sym typeface="Calibri"/>
              </a:defRPr>
            </a:pPr>
          </a:p>
        </p:txBody>
      </p:sp>
      <p:sp>
        <p:nvSpPr>
          <p:cNvPr id="211" name="Title Text"/>
          <p:cNvSpPr txBox="1"/>
          <p:nvPr>
            <p:ph type="title"/>
          </p:nvPr>
        </p:nvSpPr>
        <p:spPr>
          <a:xfrm>
            <a:off x="1345996" y="1609343"/>
            <a:ext cx="10338818" cy="1413934"/>
          </a:xfrm>
          <a:prstGeom prst="rect">
            <a:avLst/>
          </a:prstGeom>
        </p:spPr>
        <p:txBody>
          <a:bodyPr lIns="48767" tIns="48767" rIns="48767" bIns="48767" anchor="b">
            <a:normAutofit fontScale="100000" lnSpcReduction="0"/>
          </a:bodyPr>
          <a:lstStyle>
            <a:lvl1pPr algn="l" defTabSz="1300480">
              <a:lnSpc>
                <a:spcPct val="90000"/>
              </a:lnSpc>
              <a:defRPr spc="-70" sz="6200">
                <a:solidFill>
                  <a:srgbClr val="000000"/>
                </a:solidFill>
                <a:latin typeface="Calibri Light"/>
                <a:ea typeface="Calibri Light"/>
                <a:cs typeface="Calibri Light"/>
                <a:sym typeface="Calibri Light"/>
              </a:defRPr>
            </a:lvl1pPr>
          </a:lstStyle>
          <a:p>
            <a:pPr/>
            <a:r>
              <a:t>Title Text</a:t>
            </a:r>
          </a:p>
        </p:txBody>
      </p:sp>
      <p:sp>
        <p:nvSpPr>
          <p:cNvPr id="212" name="Body Level One…"/>
          <p:cNvSpPr txBox="1"/>
          <p:nvPr>
            <p:ph type="body" sz="half" idx="1"/>
          </p:nvPr>
        </p:nvSpPr>
        <p:spPr>
          <a:xfrm>
            <a:off x="1345996" y="3169919"/>
            <a:ext cx="9168386" cy="4641428"/>
          </a:xfrm>
          <a:prstGeom prst="rect">
            <a:avLst/>
          </a:prstGeom>
        </p:spPr>
        <p:txBody>
          <a:bodyPr lIns="48767" tIns="48767" rIns="48767" bIns="48767" anchor="t">
            <a:normAutofit fontScale="100000" lnSpcReduction="0"/>
          </a:bodyPr>
          <a:lstStyle>
            <a:lvl1pPr marL="243839" indent="-243839" defTabSz="1300480">
              <a:lnSpc>
                <a:spcPct val="95000"/>
              </a:lnSpc>
              <a:spcBef>
                <a:spcPts val="1900"/>
              </a:spcBef>
              <a:buClr>
                <a:srgbClr val="6F6F74"/>
              </a:buClr>
              <a:buSzPct val="80000"/>
              <a:buFont typeface="Arial"/>
              <a:defRPr spc="13" sz="2400">
                <a:solidFill>
                  <a:srgbClr val="000000"/>
                </a:solidFill>
                <a:latin typeface="Calibri"/>
                <a:ea typeface="Calibri"/>
                <a:cs typeface="Calibri"/>
                <a:sym typeface="Calibri"/>
              </a:defRPr>
            </a:lvl1pPr>
            <a:lvl2pPr marL="548639" indent="-274319" defTabSz="1300480">
              <a:lnSpc>
                <a:spcPct val="95000"/>
              </a:lnSpc>
              <a:spcBef>
                <a:spcPts val="1900"/>
              </a:spcBef>
              <a:buClr>
                <a:srgbClr val="6F6F74"/>
              </a:buClr>
              <a:buSzPct val="100000"/>
              <a:buFont typeface="Arial"/>
              <a:buChar char="●"/>
              <a:defRPr spc="13" sz="2400">
                <a:solidFill>
                  <a:srgbClr val="000000"/>
                </a:solidFill>
                <a:latin typeface="Calibri"/>
                <a:ea typeface="Calibri"/>
                <a:cs typeface="Calibri"/>
                <a:sym typeface="Calibri"/>
              </a:defRPr>
            </a:lvl2pPr>
            <a:lvl3pPr marL="862148" indent="-313508" defTabSz="1300480">
              <a:lnSpc>
                <a:spcPct val="95000"/>
              </a:lnSpc>
              <a:spcBef>
                <a:spcPts val="1900"/>
              </a:spcBef>
              <a:buClr>
                <a:srgbClr val="6F6F74"/>
              </a:buClr>
              <a:buSzPct val="100000"/>
              <a:buFont typeface="Arial"/>
              <a:buChar char="●"/>
              <a:defRPr spc="13" sz="2400">
                <a:solidFill>
                  <a:srgbClr val="000000"/>
                </a:solidFill>
                <a:latin typeface="Calibri"/>
                <a:ea typeface="Calibri"/>
                <a:cs typeface="Calibri"/>
                <a:sym typeface="Calibri"/>
              </a:defRPr>
            </a:lvl3pPr>
            <a:lvl4pPr marL="1136468" indent="-313508" defTabSz="1300480">
              <a:lnSpc>
                <a:spcPct val="95000"/>
              </a:lnSpc>
              <a:spcBef>
                <a:spcPts val="1900"/>
              </a:spcBef>
              <a:buClr>
                <a:srgbClr val="6F6F74"/>
              </a:buClr>
              <a:buSzPct val="100000"/>
              <a:buFont typeface="Arial"/>
              <a:buChar char="●"/>
              <a:defRPr spc="13" sz="2400">
                <a:solidFill>
                  <a:srgbClr val="000000"/>
                </a:solidFill>
                <a:latin typeface="Calibri"/>
                <a:ea typeface="Calibri"/>
                <a:cs typeface="Calibri"/>
                <a:sym typeface="Calibri"/>
              </a:defRPr>
            </a:lvl4pPr>
            <a:lvl5pPr marL="1410788" indent="-313508" defTabSz="1300480">
              <a:lnSpc>
                <a:spcPct val="95000"/>
              </a:lnSpc>
              <a:spcBef>
                <a:spcPts val="1900"/>
              </a:spcBef>
              <a:buClr>
                <a:srgbClr val="6F6F74"/>
              </a:buClr>
              <a:buSzPct val="100000"/>
              <a:buFont typeface="Arial"/>
              <a:buChar char="●"/>
              <a:defRPr spc="13" sz="24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13" name="Slide Number"/>
          <p:cNvSpPr txBox="1"/>
          <p:nvPr>
            <p:ph type="sldNum" sz="quarter" idx="2"/>
          </p:nvPr>
        </p:nvSpPr>
        <p:spPr>
          <a:xfrm>
            <a:off x="12145255" y="7702465"/>
            <a:ext cx="776243" cy="834137"/>
          </a:xfrm>
          <a:prstGeom prst="rect">
            <a:avLst/>
          </a:prstGeom>
        </p:spPr>
        <p:txBody>
          <a:bodyPr lIns="48767" tIns="48767" rIns="48767" bIns="48767" anchor="ctr">
            <a:normAutofit fontScale="100000" lnSpcReduction="0"/>
          </a:bodyPr>
          <a:lstStyle>
            <a:lvl1pPr defTabSz="650240">
              <a:defRPr sz="5000">
                <a:solidFill>
                  <a:srgbClr val="8E8E94"/>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353538"/>
        </a:solidFill>
      </p:bgPr>
    </p:bg>
    <p:spTree>
      <p:nvGrpSpPr>
        <p:cNvPr id="1" name=""/>
        <p:cNvGrpSpPr/>
        <p:nvPr/>
      </p:nvGrpSpPr>
      <p:grpSpPr>
        <a:xfrm>
          <a:off x="0" y="0"/>
          <a:ext cx="0" cy="0"/>
          <a:chOff x="0" y="0"/>
          <a:chExt cx="0" cy="0"/>
        </a:xfrm>
      </p:grpSpPr>
      <p:sp>
        <p:nvSpPr>
          <p:cNvPr id="220" name="Title Text"/>
          <p:cNvSpPr txBox="1"/>
          <p:nvPr>
            <p:ph type="title"/>
          </p:nvPr>
        </p:nvSpPr>
        <p:spPr>
          <a:xfrm>
            <a:off x="1345996" y="2028748"/>
            <a:ext cx="10046210" cy="4311092"/>
          </a:xfrm>
          <a:prstGeom prst="rect">
            <a:avLst/>
          </a:prstGeom>
        </p:spPr>
        <p:txBody>
          <a:bodyPr lIns="48767" tIns="48767" rIns="48767" bIns="48767" anchor="b">
            <a:normAutofit fontScale="100000" lnSpcReduction="0"/>
          </a:bodyPr>
          <a:lstStyle>
            <a:lvl1pPr algn="l" defTabSz="1300480">
              <a:lnSpc>
                <a:spcPct val="85000"/>
              </a:lnSpc>
              <a:defRPr spc="-70" sz="10200">
                <a:latin typeface="Calibri Light"/>
                <a:ea typeface="Calibri Light"/>
                <a:cs typeface="Calibri Light"/>
                <a:sym typeface="Calibri Light"/>
              </a:defRPr>
            </a:lvl1pPr>
          </a:lstStyle>
          <a:p>
            <a:pPr/>
            <a:r>
              <a:t>Title Text</a:t>
            </a:r>
          </a:p>
        </p:txBody>
      </p:sp>
      <p:sp>
        <p:nvSpPr>
          <p:cNvPr id="221" name="Body Level One…"/>
          <p:cNvSpPr txBox="1"/>
          <p:nvPr>
            <p:ph type="body" sz="quarter" idx="1"/>
          </p:nvPr>
        </p:nvSpPr>
        <p:spPr>
          <a:xfrm>
            <a:off x="1345996" y="6339840"/>
            <a:ext cx="10046210" cy="1804417"/>
          </a:xfrm>
          <a:prstGeom prst="rect">
            <a:avLst/>
          </a:prstGeom>
        </p:spPr>
        <p:txBody>
          <a:bodyPr lIns="48767" tIns="48767" rIns="48767" bIns="48767" anchor="t">
            <a:normAutofit fontScale="100000" lnSpcReduction="0"/>
          </a:bodyPr>
          <a:lstStyle>
            <a:lvl1pPr marL="0" indent="0" defTabSz="1300480">
              <a:lnSpc>
                <a:spcPct val="95000"/>
              </a:lnSpc>
              <a:spcBef>
                <a:spcPts val="1900"/>
              </a:spcBef>
              <a:buSzTx/>
              <a:buNone/>
              <a:defRPr spc="13" sz="3000">
                <a:solidFill>
                  <a:srgbClr val="BFBFBF"/>
                </a:solidFill>
                <a:latin typeface="Calibri"/>
                <a:ea typeface="Calibri"/>
                <a:cs typeface="Calibri"/>
                <a:sym typeface="Calibri"/>
              </a:defRPr>
            </a:lvl1pPr>
            <a:lvl2pPr marL="0" indent="457200" defTabSz="1300480">
              <a:lnSpc>
                <a:spcPct val="95000"/>
              </a:lnSpc>
              <a:spcBef>
                <a:spcPts val="1900"/>
              </a:spcBef>
              <a:buSzTx/>
              <a:buNone/>
              <a:defRPr spc="13" sz="3000">
                <a:solidFill>
                  <a:srgbClr val="BFBFBF"/>
                </a:solidFill>
                <a:latin typeface="Calibri"/>
                <a:ea typeface="Calibri"/>
                <a:cs typeface="Calibri"/>
                <a:sym typeface="Calibri"/>
              </a:defRPr>
            </a:lvl2pPr>
            <a:lvl3pPr marL="0" indent="914400" defTabSz="1300480">
              <a:lnSpc>
                <a:spcPct val="95000"/>
              </a:lnSpc>
              <a:spcBef>
                <a:spcPts val="1900"/>
              </a:spcBef>
              <a:buSzTx/>
              <a:buNone/>
              <a:defRPr spc="13" sz="3000">
                <a:solidFill>
                  <a:srgbClr val="BFBFBF"/>
                </a:solidFill>
                <a:latin typeface="Calibri"/>
                <a:ea typeface="Calibri"/>
                <a:cs typeface="Calibri"/>
                <a:sym typeface="Calibri"/>
              </a:defRPr>
            </a:lvl3pPr>
            <a:lvl4pPr marL="0" indent="1371600" defTabSz="1300480">
              <a:lnSpc>
                <a:spcPct val="95000"/>
              </a:lnSpc>
              <a:spcBef>
                <a:spcPts val="1900"/>
              </a:spcBef>
              <a:buSzTx/>
              <a:buNone/>
              <a:defRPr spc="13" sz="3000">
                <a:solidFill>
                  <a:srgbClr val="BFBFBF"/>
                </a:solidFill>
                <a:latin typeface="Calibri"/>
                <a:ea typeface="Calibri"/>
                <a:cs typeface="Calibri"/>
                <a:sym typeface="Calibri"/>
              </a:defRPr>
            </a:lvl4pPr>
            <a:lvl5pPr marL="0" indent="1828800" defTabSz="1300480">
              <a:lnSpc>
                <a:spcPct val="95000"/>
              </a:lnSpc>
              <a:spcBef>
                <a:spcPts val="1900"/>
              </a:spcBef>
              <a:buSzTx/>
              <a:buNone/>
              <a:defRPr spc="13" sz="3000">
                <a:solidFill>
                  <a:srgbClr val="BFBFBF"/>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22" name="Rectangle 6"/>
          <p:cNvSpPr/>
          <p:nvPr/>
        </p:nvSpPr>
        <p:spPr>
          <a:xfrm>
            <a:off x="-1" y="1219199"/>
            <a:ext cx="487681" cy="7315201"/>
          </a:xfrm>
          <a:prstGeom prst="rect">
            <a:avLst/>
          </a:prstGeom>
          <a:solidFill>
            <a:srgbClr val="6F6F74"/>
          </a:solidFill>
          <a:ln w="12700">
            <a:miter lim="400000"/>
          </a:ln>
        </p:spPr>
        <p:txBody>
          <a:bodyPr lIns="48767" tIns="48767" rIns="48767" bIns="48767"/>
          <a:lstStyle/>
          <a:p>
            <a:pPr algn="l" defTabSz="650240">
              <a:defRPr sz="2400">
                <a:latin typeface="Calibri"/>
                <a:ea typeface="Calibri"/>
                <a:cs typeface="Calibri"/>
                <a:sym typeface="Calibri"/>
              </a:defRPr>
            </a:pPr>
          </a:p>
        </p:txBody>
      </p:sp>
      <p:sp>
        <p:nvSpPr>
          <p:cNvPr id="223" name="Slide Number"/>
          <p:cNvSpPr txBox="1"/>
          <p:nvPr>
            <p:ph type="sldNum" sz="quarter" idx="2"/>
          </p:nvPr>
        </p:nvSpPr>
        <p:spPr>
          <a:xfrm>
            <a:off x="12145255" y="7702465"/>
            <a:ext cx="776243" cy="834137"/>
          </a:xfrm>
          <a:prstGeom prst="rect">
            <a:avLst/>
          </a:prstGeom>
        </p:spPr>
        <p:txBody>
          <a:bodyPr lIns="48767" tIns="48767" rIns="48767" bIns="48767" anchor="ctr">
            <a:normAutofit fontScale="100000" lnSpcReduction="0"/>
          </a:bodyPr>
          <a:lstStyle>
            <a:lvl1pPr defTabSz="650240">
              <a:defRPr sz="5000">
                <a:solidFill>
                  <a:srgbClr val="A6A6A6"/>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30" name="Title Text"/>
          <p:cNvSpPr txBox="1"/>
          <p:nvPr>
            <p:ph type="title"/>
          </p:nvPr>
        </p:nvSpPr>
        <p:spPr>
          <a:xfrm>
            <a:off x="952500" y="254000"/>
            <a:ext cx="11099800" cy="2159000"/>
          </a:xfrm>
          <a:prstGeom prst="rect">
            <a:avLst/>
          </a:prstGeom>
        </p:spPr>
        <p:txBody>
          <a:bodyPr>
            <a:normAutofit fontScale="100000" lnSpcReduction="0"/>
          </a:bodyPr>
          <a:lstStyle>
            <a:lvl1pPr>
              <a:defRPr sz="8000">
                <a:latin typeface="Helvetica Neue Medium"/>
                <a:ea typeface="Helvetica Neue Medium"/>
                <a:cs typeface="Helvetica Neue Medium"/>
                <a:sym typeface="Helvetica Neue Medium"/>
              </a:defRPr>
            </a:lvl1pPr>
          </a:lstStyle>
          <a:p>
            <a:pPr/>
            <a:r>
              <a:t>Title Text</a:t>
            </a:r>
          </a:p>
        </p:txBody>
      </p:sp>
      <p:sp>
        <p:nvSpPr>
          <p:cNvPr id="231" name="Slide Number"/>
          <p:cNvSpPr txBox="1"/>
          <p:nvPr>
            <p:ph type="sldNum" sz="quarter" idx="2"/>
          </p:nvPr>
        </p:nvSpPr>
        <p:spPr>
          <a:xfrm>
            <a:off x="6328884" y="9296400"/>
            <a:ext cx="340259" cy="324306"/>
          </a:xfrm>
          <a:prstGeom prst="rect">
            <a:avLst/>
          </a:prstGeom>
        </p:spPr>
        <p:txBody>
          <a:bodyPr/>
          <a:lstStyle>
            <a:lvl1pPr>
              <a:defRPr sz="16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idx="1"/>
          </p:nvPr>
        </p:nvSpPr>
        <p:spPr>
          <a:xfrm>
            <a:off x="1270000" y="2768600"/>
            <a:ext cx="10464800" cy="5715000"/>
          </a:xfrm>
          <a:prstGeom prst="rect">
            <a:avLst/>
          </a:prstGeom>
        </p:spPr>
        <p:txBody>
          <a:bodyPr numCol="2" spcCol="523240" anchor="t"/>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3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3" name="Title Text"/>
          <p:cNvSpPr txBox="1"/>
          <p:nvPr>
            <p:ph type="title"/>
          </p:nvPr>
        </p:nvSpPr>
        <p:spPr>
          <a:prstGeom prst="rect">
            <a:avLst/>
          </a:prstGeom>
        </p:spPr>
        <p:txBody>
          <a:bodyPr/>
          <a:lstStyle/>
          <a:p>
            <a:pPr/>
            <a:r>
              <a:t>Title Text</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61" name="Title Text"/>
          <p:cNvSpPr txBox="1"/>
          <p:nvPr>
            <p:ph type="title"/>
          </p:nvPr>
        </p:nvSpPr>
        <p:spPr>
          <a:xfrm>
            <a:off x="1270000" y="2971800"/>
            <a:ext cx="10464800" cy="3810000"/>
          </a:xfrm>
          <a:prstGeom prst="rect">
            <a:avLst/>
          </a:prstGeom>
        </p:spPr>
        <p:txBody>
          <a:bodyPr/>
          <a:lstStyle/>
          <a:p>
            <a:pPr/>
            <a:r>
              <a:t>Title Text</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69" name="Image"/>
          <p:cNvSpPr/>
          <p:nvPr>
            <p:ph type="pic" sz="half" idx="21"/>
          </p:nvPr>
        </p:nvSpPr>
        <p:spPr>
          <a:xfrm>
            <a:off x="3454400" y="1803400"/>
            <a:ext cx="6096000" cy="4572000"/>
          </a:xfrm>
          <a:prstGeom prst="rect">
            <a:avLst/>
          </a:prstGeom>
        </p:spPr>
        <p:txBody>
          <a:bodyPr lIns="91439" tIns="45719" rIns="91439" bIns="45719" anchor="t"/>
          <a:lstStyle/>
          <a:p>
            <a:pPr/>
          </a:p>
        </p:txBody>
      </p:sp>
      <p:sp>
        <p:nvSpPr>
          <p:cNvPr id="70" name="Title Text"/>
          <p:cNvSpPr txBox="1"/>
          <p:nvPr>
            <p:ph type="title"/>
          </p:nvPr>
        </p:nvSpPr>
        <p:spPr>
          <a:xfrm>
            <a:off x="1270000" y="7366000"/>
            <a:ext cx="10464800" cy="1701800"/>
          </a:xfrm>
          <a:prstGeom prst="rect">
            <a:avLst/>
          </a:prstGeom>
        </p:spPr>
        <p:txBody>
          <a:bodyPr/>
          <a:lstStyle/>
          <a:p>
            <a:pPr/>
            <a:r>
              <a:t>Title Text</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Reflection">
    <p:spTree>
      <p:nvGrpSpPr>
        <p:cNvPr id="1" name=""/>
        <p:cNvGrpSpPr/>
        <p:nvPr/>
      </p:nvGrpSpPr>
      <p:grpSpPr>
        <a:xfrm>
          <a:off x="0" y="0"/>
          <a:ext cx="0" cy="0"/>
          <a:chOff x="0" y="0"/>
          <a:chExt cx="0" cy="0"/>
        </a:xfrm>
      </p:grpSpPr>
      <p:sp>
        <p:nvSpPr>
          <p:cNvPr id="78" name="Image"/>
          <p:cNvSpPr/>
          <p:nvPr>
            <p:ph type="pic" sz="half" idx="21"/>
          </p:nvPr>
        </p:nvSpPr>
        <p:spPr>
          <a:xfrm>
            <a:off x="3454400" y="1803400"/>
            <a:ext cx="6096000" cy="4572000"/>
          </a:xfrm>
          <a:prstGeom prst="rect">
            <a:avLst/>
          </a:prstGeom>
          <a:effectLst>
            <a:reflection blurRad="0" stA="50000" stPos="0" endA="0" endPos="40000" dist="0" dir="5400000" fadeDir="5400000" sx="100000" sy="-100000" kx="0" ky="0" algn="bl" rotWithShape="0"/>
          </a:effectLst>
        </p:spPr>
        <p:txBody>
          <a:bodyPr lIns="91439" tIns="45719" rIns="91439" bIns="45719" anchor="t"/>
          <a:lstStyle/>
          <a:p>
            <a:pPr/>
          </a:p>
        </p:txBody>
      </p:sp>
      <p:sp>
        <p:nvSpPr>
          <p:cNvPr id="79" name="Title Text"/>
          <p:cNvSpPr txBox="1"/>
          <p:nvPr>
            <p:ph type="title"/>
          </p:nvPr>
        </p:nvSpPr>
        <p:spPr>
          <a:xfrm>
            <a:off x="1270000" y="7366000"/>
            <a:ext cx="10464800" cy="1701800"/>
          </a:xfrm>
          <a:prstGeom prst="rect">
            <a:avLst/>
          </a:prstGeom>
        </p:spPr>
        <p:txBody>
          <a:bodyPr/>
          <a:lstStyle/>
          <a:p>
            <a:pPr/>
            <a:r>
              <a:t>Title Text</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Body Level One…"/>
          <p:cNvSpPr txBox="1"/>
          <p:nvPr>
            <p:ph type="body" idx="1"/>
          </p:nvPr>
        </p:nvSpPr>
        <p:spPr>
          <a:xfrm>
            <a:off x="1270000" y="1270000"/>
            <a:ext cx="10464800" cy="721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1270000" y="254000"/>
            <a:ext cx="104648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Title Text</a:t>
            </a:r>
          </a:p>
        </p:txBody>
      </p:sp>
      <p:sp>
        <p:nvSpPr>
          <p:cNvPr id="4" name="Slide Number"/>
          <p:cNvSpPr txBox="1"/>
          <p:nvPr>
            <p:ph type="sldNum" sz="quarter" idx="2"/>
          </p:nvPr>
        </p:nvSpPr>
        <p:spPr>
          <a:xfrm>
            <a:off x="6324600" y="9258300"/>
            <a:ext cx="342900" cy="3683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9pPr>
    </p:titleStyle>
    <p:bodyStyle>
      <a:lvl1pPr marL="8890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1pPr>
      <a:lvl2pPr marL="13335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2pPr>
      <a:lvl3pPr marL="17780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3pPr>
      <a:lvl4pPr marL="22225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4pPr>
      <a:lvl5pPr marL="26670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5pPr>
      <a:lvl6pPr marL="30226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6pPr>
      <a:lvl7pPr marL="33782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7pPr>
      <a:lvl8pPr marL="37338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8pPr>
      <a:lvl9pPr marL="40894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phmb@cin.ufpe.br" TargetMode="External"/><Relationship Id="rId3" Type="http://schemas.openxmlformats.org/officeDocument/2006/relationships/hyperlink" Target="http://twitter.com/pauloborba"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dx.doi.org/10.1145/2983990.2984018" TargetMode="External"/><Relationship Id="rId3" Type="http://schemas.openxmlformats.org/officeDocument/2006/relationships/image" Target="../media/image3.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3.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4.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8.png"/><Relationship Id="rId3" Type="http://schemas.openxmlformats.org/officeDocument/2006/relationships/image" Target="../media/image5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60.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61.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2.png"/><Relationship Id="rId3" Type="http://schemas.openxmlformats.org/officeDocument/2006/relationships/image" Target="../media/image63.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4.png"/><Relationship Id="rId3" Type="http://schemas.openxmlformats.org/officeDocument/2006/relationships/image" Target="../media/image65.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6.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7.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8.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9.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0.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1.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73.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74.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73.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5.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73.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7.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15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15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15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15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8.png"/></Relationships>

</file>

<file path=ppt/slides/_rels/slide16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hyperlink" Target="https://code.fb.com/developer-tools/rapid-release-at-massive-scale/?utm_content=bufferb0e59&amp;utm_medium=social&amp;utm_source=twitter.com&amp;utm_campaign=buffer" TargetMode="External"/></Relationships>

</file>

<file path=ppt/slides/_rels/slide16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16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16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17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72.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173.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174.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7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docs.google.com/forms/d/e/1FAIpQLScyv7230zvlVW3tnVTcylzUQ2Ct7TDTI13f8ur_Eh0vzzlRNQ/viewform" TargetMode="External"/></Relationships>

</file>

<file path=ppt/slides/_rels/slide17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it-scm.com/book" TargetMode="External"/><Relationship Id="rId3" Type="http://schemas.openxmlformats.org/officeDocument/2006/relationships/hyperlink" Target="http://wiki.colivre.coop.br/Tech/ComandosBasicosGit" TargetMode="External"/><Relationship Id="rId4" Type="http://schemas.openxmlformats.org/officeDocument/2006/relationships/hyperlink" Target="http://gitolite.com/gcs.html%23(1)" TargetMode="External"/><Relationship Id="rId5" Type="http://schemas.openxmlformats.org/officeDocument/2006/relationships/hyperlink" Target="http://marklodato.github.com/visual-git-guide/index-en.html" TargetMode="External"/><Relationship Id="rId6" Type="http://schemas.openxmlformats.org/officeDocument/2006/relationships/hyperlink" Target="http://www.eqqon.com/index.php/Collaborative_Github_Workflow" TargetMode="External"/><Relationship Id="rId7" Type="http://schemas.openxmlformats.org/officeDocument/2006/relationships/hyperlink" Target="http://gun.io/blog/how-to-github-fork-branch-and-pull-request/" TargetMode="External"/><Relationship Id="rId8" Type="http://schemas.openxmlformats.org/officeDocument/2006/relationships/hyperlink" Target="https://www.perforce.com/downloads/visual-merge-tool" TargetMode="External"/></Relationships>

</file>

<file path=ppt/slides/_rels/slide17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phmb@cin.ufpe.br" TargetMode="External"/><Relationship Id="rId3" Type="http://schemas.openxmlformats.org/officeDocument/2006/relationships/hyperlink" Target="http://twitter.com/pauloborba"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82.png"/><Relationship Id="rId3" Type="http://schemas.openxmlformats.org/officeDocument/2006/relationships/image" Target="../media/image83.png"/></Relationships>

</file>

<file path=ppt/slides/_rels/slide181.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82.png"/><Relationship Id="rId3" Type="http://schemas.openxmlformats.org/officeDocument/2006/relationships/image" Target="../media/image1.jpeg"/><Relationship Id="rId4" Type="http://schemas.openxmlformats.org/officeDocument/2006/relationships/image" Target="../media/image84.png"/></Relationships>

</file>

<file path=ppt/slides/_rels/slide182.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jpe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hyperlink" Target="https://microsoft.com/university" TargetMode="External"/></Relationships>

</file>

<file path=ppt/slides/_rels/slide183.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s://git-scm.com/book/en/v2" TargetMode="External"/><Relationship Id="rId3" Type="http://schemas.openxmlformats.org/officeDocument/2006/relationships/image" Target="../media/image88.png"/></Relationships>

</file>

<file path=ppt/slides/_rels/slide184.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s://github.com/git-for-windows/git/releases" TargetMode="External"/></Relationships>

</file>

<file path=ppt/slides/_rels/slide185.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s://github.com/git/git" TargetMode="External"/></Relationships>

</file>

<file path=ppt/slides/_rels/slide186.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s://github.com/git/git" TargetMode="External"/></Relationships>

</file>

<file path=ppt/slides/_rels/slide187.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89.png"/></Relationships>

</file>

<file path=ppt/slides/_rels/slide188.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90.png"/></Relationships>

</file>

<file path=ppt/slides/_rels/slide189.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9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92.png"/><Relationship Id="rId3" Type="http://schemas.openxmlformats.org/officeDocument/2006/relationships/image" Target="../media/image89.png"/></Relationships>

</file>

<file path=ppt/slides/_rels/slide191.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89.png"/><Relationship Id="rId3" Type="http://schemas.openxmlformats.org/officeDocument/2006/relationships/image" Target="../media/image93.png"/></Relationships>

</file>

<file path=ppt/slides/_rels/slide192.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89.png"/><Relationship Id="rId3" Type="http://schemas.openxmlformats.org/officeDocument/2006/relationships/image" Target="../media/image94.png"/></Relationships>

</file>

<file path=ppt/slides/_rels/slide193.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s>

</file>

<file path=ppt/slides/_rels/slide194.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98.png"/></Relationships>

</file>

<file path=ppt/slides/_rels/slide195.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99.png"/></Relationships>

</file>

<file path=ppt/slides/_rels/slide196.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89.png"/></Relationships>

</file>

<file path=ppt/slides/_rels/slide197.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8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s>

</file>

<file path=ppt/slides/_rels/slide198.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89.png"/></Relationships>

</file>

<file path=ppt/slides/_rels/slide199.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8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200.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03.png"/><Relationship Id="rId3" Type="http://schemas.openxmlformats.org/officeDocument/2006/relationships/image" Target="../media/image104.png"/></Relationships>

</file>

<file path=ppt/slides/_rels/slide201.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05.png"/><Relationship Id="rId3" Type="http://schemas.openxmlformats.org/officeDocument/2006/relationships/image" Target="../media/image106.png"/></Relationships>

</file>

<file path=ppt/slides/_rels/slide202.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07.png"/></Relationships>

</file>

<file path=ppt/slides/_rels/slide203.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jpeg"/></Relationships>

</file>

<file path=ppt/slides/_rels/slide204.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08.png"/></Relationships>

</file>

<file path=ppt/slides/_rels/slide205.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09.png"/></Relationships>

</file>

<file path=ppt/slides/_rels/slide206.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207.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10.png"/></Relationships>

</file>

<file path=ppt/slides/_rels/slide208.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s://github.com/microsoft/git/pull/180" TargetMode="External"/><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s>

</file>

<file path=ppt/slides/_rels/slide209.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s://git-scm.com/docs/git-config" TargetMode="External"/><Relationship Id="rId3" Type="http://schemas.openxmlformats.org/officeDocument/2006/relationships/hyperlink" Target="https://git-scm.com/docs/git-log" TargetMode="External"/><Relationship Id="rId4" Type="http://schemas.openxmlformats.org/officeDocument/2006/relationships/hyperlink" Target="https://git-scm.com/docs/git-rebase" TargetMode="External"/><Relationship Id="rId5" Type="http://schemas.openxmlformats.org/officeDocument/2006/relationships/hyperlink" Target="https://git-scm.com/docs/git-merge" TargetMode="External"/><Relationship Id="rId6" Type="http://schemas.openxmlformats.org/officeDocument/2006/relationships/hyperlink" Target="https://git-scm.com/docs/git-fetch" TargetMode="External"/><Relationship Id="rId7" Type="http://schemas.openxmlformats.org/officeDocument/2006/relationships/hyperlink" Target="https://git-scm.com/docs/git-push" TargetMode="External"/><Relationship Id="rId8" Type="http://schemas.openxmlformats.org/officeDocument/2006/relationships/hyperlink" Target="https://git-scm.com/docs/git-add" TargetMode="External"/><Relationship Id="rId9" Type="http://schemas.openxmlformats.org/officeDocument/2006/relationships/hyperlink" Target="https://git-scm.com/docs/git-status" TargetMode="External"/><Relationship Id="rId10" Type="http://schemas.openxmlformats.org/officeDocument/2006/relationships/hyperlink" Target="https://git-scm.com/docs/git-checkout" TargetMode="External"/><Relationship Id="rId11" Type="http://schemas.openxmlformats.org/officeDocument/2006/relationships/hyperlink" Target="https://git-scm.com/docs/git-switch" TargetMode="External"/><Relationship Id="rId12" Type="http://schemas.openxmlformats.org/officeDocument/2006/relationships/hyperlink" Target="https://git-scm.com/docs/git-restore" TargetMode="External"/><Relationship Id="rId13" Type="http://schemas.openxmlformats.org/officeDocument/2006/relationships/hyperlink" Target="https://git-scm.com/docs/git-diff" TargetMode="External"/><Relationship Id="rId14" Type="http://schemas.openxmlformats.org/officeDocument/2006/relationships/hyperlink" Target="https://git-scm.com/docs/git-remote"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8.png"/><Relationship Id="rId4" Type="http://schemas.openxmlformats.org/officeDocument/2006/relationships/image" Target="../media/image12.png"/></Relationships>

</file>

<file path=ppt/slides/_rels/slide210.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s://stolee.dev/docs/git.pptx" TargetMode="External"/><Relationship Id="rId3" Type="http://schemas.openxmlformats.org/officeDocument/2006/relationships/hyperlink" Target="https://git-scm.com/doc" TargetMode="External"/><Relationship Id="rId4" Type="http://schemas.openxmlformats.org/officeDocument/2006/relationships/hyperlink" Target="https://ohshitgit.com/" TargetMode="External"/><Relationship Id="rId5" Type="http://schemas.openxmlformats.org/officeDocument/2006/relationships/hyperlink" Target="http://stevelosh.com/blog/2013/04/git-koans/" TargetMode="External"/><Relationship Id="rId6" Type="http://schemas.openxmlformats.org/officeDocument/2006/relationships/hyperlink" Target="https://docs.microsoft.com/en-us/azure/devops/repos/git/git-log-history-simplification?view=azure-devops" TargetMode="External"/><Relationship Id="rId7" Type="http://schemas.openxmlformats.org/officeDocument/2006/relationships/hyperlink" Target="https://stackoverflow.com/questions/3689838/whats-the-difference-between-head-working-tree-and-index-in-git" TargetMode="External"/><Relationship Id="rId8" Type="http://schemas.openxmlformats.org/officeDocument/2006/relationships/hyperlink" Target="https://wyag.thb.lt/" TargetMode="External"/><Relationship Id="rId9" Type="http://schemas.openxmlformats.org/officeDocument/2006/relationships/hyperlink" Target="https://devblogs.microsoft.com/devops/supercharging-the-git-commit-graph/" TargetMode="External"/><Relationship Id="rId10" Type="http://schemas.openxmlformats.org/officeDocument/2006/relationships/hyperlink" Target="https://devblogs.microsoft.com/devops/supercharging-the-git-commit-graph-ii-file-format/" TargetMode="External"/><Relationship Id="rId11" Type="http://schemas.openxmlformats.org/officeDocument/2006/relationships/hyperlink" Target="https://devblogs.microsoft.com/devops/supercharging-the-git-commit-graph-iii-generations/" TargetMode="External"/><Relationship Id="rId12" Type="http://schemas.openxmlformats.org/officeDocument/2006/relationships/hyperlink" Target="https://devblogs.microsoft.com/devops/super-charging-the-git-commit-graph-iv-bloom-filters/" TargetMode="External"/><Relationship Id="rId13" Type="http://schemas.openxmlformats.org/officeDocument/2006/relationships/hyperlink" Target="https://devblogs.microsoft.com/devops/exploring-new-frontiers-for-git-push-performance/" TargetMode="External"/></Relationships>

</file>

<file path=ppt/slides/_rels/slide211.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jpe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hyperlink" Target="https://microsoft.com/university" TargetMode="External"/></Relationships>

</file>

<file path=ppt/slides/_rels/slide212.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8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1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 Id="rId3" Type="http://schemas.openxmlformats.org/officeDocument/2006/relationships/image" Target="../media/image2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phmb@cin.ufpe.br" TargetMode="External"/><Relationship Id="rId3" Type="http://schemas.openxmlformats.org/officeDocument/2006/relationships/hyperlink" Target="http://twitter.com/pauloborba"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 Id="rId3" Type="http://schemas.openxmlformats.org/officeDocument/2006/relationships/image" Target="../media/image2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 Id="rId3" Type="http://schemas.openxmlformats.org/officeDocument/2006/relationships/image" Target="../media/image2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29.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29.png"/><Relationship Id="rId4" Type="http://schemas.openxmlformats.org/officeDocument/2006/relationships/image" Target="../media/image30.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 Id="rId3" Type="http://schemas.openxmlformats.org/officeDocument/2006/relationships/image" Target="../media/image31.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11.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11.png"/><Relationship Id="rId4" Type="http://schemas.openxmlformats.org/officeDocument/2006/relationships/image" Target="../media/image32.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 Id="rId3" Type="http://schemas.openxmlformats.org/officeDocument/2006/relationships/image" Target="../media/image31.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6.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dx.doi.org/10.1145/2983990.2984018" TargetMode="External"/><Relationship Id="rId4" Type="http://schemas.openxmlformats.org/officeDocument/2006/relationships/image" Target="../media/image3.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2.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oftware and systems engineering"/>
          <p:cNvSpPr txBox="1"/>
          <p:nvPr>
            <p:ph type="ctrTitle"/>
          </p:nvPr>
        </p:nvSpPr>
        <p:spPr>
          <a:prstGeom prst="rect">
            <a:avLst/>
          </a:prstGeom>
        </p:spPr>
        <p:txBody>
          <a:bodyPr>
            <a:normAutofit fontScale="100000" lnSpcReduction="0"/>
          </a:bodyPr>
          <a:lstStyle/>
          <a:p>
            <a:pPr/>
            <a:r>
              <a:t>Software and systems engineering</a:t>
            </a:r>
          </a:p>
        </p:txBody>
      </p:sp>
      <p:sp>
        <p:nvSpPr>
          <p:cNvPr id="241" name="Paulo Borba…"/>
          <p:cNvSpPr txBox="1"/>
          <p:nvPr>
            <p:ph type="subTitle"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242" name="phmb@cin.ufpe.br ◈ twitter.com/pauloborba"/>
          <p:cNvSpPr txBox="1"/>
          <p:nvPr/>
        </p:nvSpPr>
        <p:spPr>
          <a:xfrm>
            <a:off x="2581944" y="8997950"/>
            <a:ext cx="7848601"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2400">
                <a:solidFill>
                  <a:srgbClr val="F3F9F6"/>
                </a:solidFill>
                <a:latin typeface="Courier New"/>
                <a:ea typeface="Courier New"/>
                <a:cs typeface="Courier New"/>
                <a:sym typeface="Courier New"/>
              </a:defRPr>
            </a:pPr>
            <a:r>
              <a:rPr u="sng">
                <a:hlinkClick r:id="rId2" invalidUrl="" action="" tgtFrame="" tooltip="" history="1" highlightClick="0" endSnd="0"/>
              </a:rPr>
              <a:t>phmb@cin.ufpe.br</a:t>
            </a:r>
            <a:r>
              <a:t> ◈ </a:t>
            </a:r>
            <a:r>
              <a:rPr u="sng">
                <a:hlinkClick r:id="rId3" invalidUrl="" action="" tgtFrame="" tooltip="" history="1" highlightClick="0" endSnd="0"/>
              </a:rPr>
              <a:t>twitter.com/pauloborba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268" name="Image" descr="Image">
            <a:hlinkClick r:id="rId2" invalidUrl="" action="" tgtFrame="" tooltip="" history="1" highlightClick="0" endSnd="0"/>
          </p:cNvPr>
          <p:cNvPicPr>
            <a:picLocks noChangeAspect="1"/>
          </p:cNvPicPr>
          <p:nvPr/>
        </p:nvPicPr>
        <p:blipFill>
          <a:blip r:embed="rId3">
            <a:extLst/>
          </a:blip>
          <a:stretch>
            <a:fillRect/>
          </a:stretch>
        </p:blipFill>
        <p:spPr>
          <a:xfrm>
            <a:off x="141502" y="306221"/>
            <a:ext cx="12721796" cy="9141158"/>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extLst/>
          </a:blip>
          <a:stretch>
            <a:fillRect/>
          </a:stretch>
        </p:blipFill>
        <p:spPr>
          <a:xfrm>
            <a:off x="139420" y="1754006"/>
            <a:ext cx="10160734" cy="6245588"/>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1" name="Image" descr="Image"/>
          <p:cNvPicPr>
            <a:picLocks noChangeAspect="1"/>
          </p:cNvPicPr>
          <p:nvPr/>
        </p:nvPicPr>
        <p:blipFill>
          <a:blip r:embed="rId2">
            <a:extLst/>
          </a:blip>
          <a:stretch>
            <a:fillRect/>
          </a:stretch>
        </p:blipFill>
        <p:spPr>
          <a:xfrm>
            <a:off x="139420" y="760400"/>
            <a:ext cx="12487144" cy="7239194"/>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no problem if the same files are changed in different areas"/>
          <p:cNvSpPr txBox="1"/>
          <p:nvPr>
            <p:ph type="title"/>
          </p:nvPr>
        </p:nvSpPr>
        <p:spPr>
          <a:prstGeom prst="rect">
            <a:avLst/>
          </a:prstGeom>
        </p:spPr>
        <p:txBody>
          <a:bodyPr/>
          <a:lstStyle/>
          <a:p>
            <a:pPr/>
            <a:r>
              <a:t>no problem if the same files are changed in different areas</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5" name="Image" descr="Image"/>
          <p:cNvPicPr>
            <a:picLocks noChangeAspect="1"/>
          </p:cNvPicPr>
          <p:nvPr/>
        </p:nvPicPr>
        <p:blipFill>
          <a:blip r:embed="rId2">
            <a:extLst/>
          </a:blip>
          <a:stretch>
            <a:fillRect/>
          </a:stretch>
        </p:blipFill>
        <p:spPr>
          <a:xfrm>
            <a:off x="1030599" y="1754006"/>
            <a:ext cx="9269555" cy="6011167"/>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7" name="Image" descr="Image"/>
          <p:cNvPicPr>
            <a:picLocks noChangeAspect="1"/>
          </p:cNvPicPr>
          <p:nvPr/>
        </p:nvPicPr>
        <p:blipFill>
          <a:blip r:embed="rId2">
            <a:extLst/>
          </a:blip>
          <a:stretch>
            <a:fillRect/>
          </a:stretch>
        </p:blipFill>
        <p:spPr>
          <a:xfrm>
            <a:off x="1080811" y="719281"/>
            <a:ext cx="11745687" cy="7092807"/>
          </a:xfrm>
          <a:prstGeom prst="rect">
            <a:avLst/>
          </a:prstGeom>
          <a:ln w="12700">
            <a:miter lim="400000"/>
          </a:ln>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but conflict if the same files are changed in the same areas"/>
          <p:cNvSpPr txBox="1"/>
          <p:nvPr>
            <p:ph type="title"/>
          </p:nvPr>
        </p:nvSpPr>
        <p:spPr>
          <a:prstGeom prst="rect">
            <a:avLst/>
          </a:prstGeom>
        </p:spPr>
        <p:txBody>
          <a:bodyPr/>
          <a:lstStyle/>
          <a:p>
            <a:pPr/>
            <a:r>
              <a:t>but conflict if the same files are changed in the same areas</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conflict markers"/>
          <p:cNvSpPr/>
          <p:nvPr/>
        </p:nvSpPr>
        <p:spPr>
          <a:xfrm>
            <a:off x="1538247" y="8057370"/>
            <a:ext cx="3325126" cy="1359715"/>
          </a:xfrm>
          <a:prstGeom prst="wedgeEllipseCallout">
            <a:avLst>
              <a:gd name="adj1" fmla="val 70169"/>
              <a:gd name="adj2" fmla="val -63876"/>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conflict markers</a:t>
            </a:r>
          </a:p>
        </p:txBody>
      </p:sp>
      <p:sp>
        <p:nvSpPr>
          <p:cNvPr id="522" name="no merge commit is created"/>
          <p:cNvSpPr/>
          <p:nvPr/>
        </p:nvSpPr>
        <p:spPr>
          <a:xfrm>
            <a:off x="9287365" y="7117371"/>
            <a:ext cx="3390479" cy="1699624"/>
          </a:xfrm>
          <a:prstGeom prst="wedgeEllipseCallout">
            <a:avLst>
              <a:gd name="adj1" fmla="val -65544"/>
              <a:gd name="adj2" fmla="val -71425"/>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no merge commit is created</a:t>
            </a:r>
          </a:p>
        </p:txBody>
      </p:sp>
      <p:pic>
        <p:nvPicPr>
          <p:cNvPr id="523" name="Image" descr="Image"/>
          <p:cNvPicPr>
            <a:picLocks noChangeAspect="1"/>
          </p:cNvPicPr>
          <p:nvPr/>
        </p:nvPicPr>
        <p:blipFill>
          <a:blip r:embed="rId4">
            <a:extLst/>
          </a:blip>
          <a:stretch>
            <a:fillRect/>
          </a:stretch>
        </p:blipFill>
        <p:spPr>
          <a:xfrm>
            <a:off x="3348300" y="0"/>
            <a:ext cx="6308200" cy="9753600"/>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25" name="m() {…"/>
          <p:cNvSpPr txBox="1"/>
          <p:nvPr/>
        </p:nvSpPr>
        <p:spPr>
          <a:xfrm>
            <a:off x="5520561" y="557230"/>
            <a:ext cx="1674131" cy="321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m() {</a:t>
            </a:r>
          </a:p>
          <a:p>
            <a:pPr algn="l"/>
            <a:r>
              <a:t>   x=1;</a:t>
            </a:r>
          </a:p>
          <a:p>
            <a:pPr algn="l"/>
            <a:r>
              <a:t>   y=2;</a:t>
            </a:r>
          </a:p>
          <a:p>
            <a:pPr algn="l"/>
            <a:r>
              <a:t>   z=3;</a:t>
            </a:r>
          </a:p>
          <a:p>
            <a:pPr algn="l"/>
            <a:r>
              <a:t>}</a:t>
            </a:r>
          </a:p>
        </p:txBody>
      </p:sp>
      <p:sp>
        <p:nvSpPr>
          <p:cNvPr id="526" name="m() {…"/>
          <p:cNvSpPr txBox="1"/>
          <p:nvPr/>
        </p:nvSpPr>
        <p:spPr>
          <a:xfrm>
            <a:off x="1578031" y="3913313"/>
            <a:ext cx="1674132" cy="321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m() {</a:t>
            </a:r>
          </a:p>
          <a:p>
            <a:pPr algn="l"/>
            <a:r>
              <a:t>   x=0;</a:t>
            </a:r>
          </a:p>
          <a:p>
            <a:pPr algn="l"/>
            <a:r>
              <a:t>   y=2;</a:t>
            </a:r>
          </a:p>
          <a:p>
            <a:pPr algn="l"/>
            <a:r>
              <a:t>   z=3;</a:t>
            </a:r>
          </a:p>
          <a:p>
            <a:pPr algn="l"/>
            <a:r>
              <a:t>}</a:t>
            </a:r>
          </a:p>
        </p:txBody>
      </p:sp>
      <p:sp>
        <p:nvSpPr>
          <p:cNvPr id="527" name="m() {…"/>
          <p:cNvSpPr txBox="1"/>
          <p:nvPr/>
        </p:nvSpPr>
        <p:spPr>
          <a:xfrm>
            <a:off x="9466430" y="3913313"/>
            <a:ext cx="1674132" cy="321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m() {</a:t>
            </a:r>
          </a:p>
          <a:p>
            <a:pPr algn="l"/>
            <a:r>
              <a:t>   x=1;</a:t>
            </a:r>
          </a:p>
          <a:p>
            <a:pPr algn="l"/>
            <a:r>
              <a:t>   y=2;</a:t>
            </a:r>
          </a:p>
          <a:p>
            <a:pPr algn="l"/>
            <a:r>
              <a:t>   z=4;</a:t>
            </a:r>
          </a:p>
          <a:p>
            <a:pPr algn="l"/>
            <a:r>
              <a:t>}</a:t>
            </a:r>
          </a:p>
        </p:txBody>
      </p:sp>
      <p:sp>
        <p:nvSpPr>
          <p:cNvPr id="528" name="m() {…"/>
          <p:cNvSpPr txBox="1"/>
          <p:nvPr/>
        </p:nvSpPr>
        <p:spPr>
          <a:xfrm>
            <a:off x="5665334" y="6405163"/>
            <a:ext cx="1674132" cy="321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m() {</a:t>
            </a:r>
          </a:p>
          <a:p>
            <a:pPr algn="l"/>
            <a:r>
              <a:t>   x=0;</a:t>
            </a:r>
          </a:p>
          <a:p>
            <a:pPr algn="l"/>
            <a:r>
              <a:t>   y=2;</a:t>
            </a:r>
          </a:p>
          <a:p>
            <a:pPr algn="l"/>
            <a:r>
              <a:t>   z=4;</a:t>
            </a:r>
          </a:p>
          <a:p>
            <a:pPr algn="l"/>
            <a:r>
              <a:t>}</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separators define areas"/>
          <p:cNvSpPr txBox="1"/>
          <p:nvPr>
            <p:ph type="title"/>
          </p:nvPr>
        </p:nvSpPr>
        <p:spPr>
          <a:prstGeom prst="rect">
            <a:avLst/>
          </a:prstGeom>
        </p:spPr>
        <p:txBody>
          <a:bodyPr/>
          <a:lstStyle/>
          <a:p>
            <a:pPr/>
            <a:r>
              <a:t>separators define areas</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separator"/>
          <p:cNvSpPr/>
          <p:nvPr/>
        </p:nvSpPr>
        <p:spPr>
          <a:xfrm>
            <a:off x="1538247" y="7685804"/>
            <a:ext cx="3325126" cy="1359715"/>
          </a:xfrm>
          <a:prstGeom prst="wedgeEllipseCallout">
            <a:avLst>
              <a:gd name="adj1" fmla="val 70169"/>
              <a:gd name="adj2" fmla="val -63876"/>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separator</a:t>
            </a:r>
          </a:p>
        </p:txBody>
      </p:sp>
      <p:pic>
        <p:nvPicPr>
          <p:cNvPr id="533" name="Image" descr="Image"/>
          <p:cNvPicPr>
            <a:picLocks noChangeAspect="1"/>
          </p:cNvPicPr>
          <p:nvPr/>
        </p:nvPicPr>
        <p:blipFill>
          <a:blip r:embed="rId3">
            <a:extLst/>
          </a:blip>
          <a:stretch>
            <a:fillRect/>
          </a:stretch>
        </p:blipFill>
        <p:spPr>
          <a:xfrm>
            <a:off x="3353323" y="0"/>
            <a:ext cx="6298154" cy="97536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70" name="Results"/>
          <p:cNvSpPr txBox="1"/>
          <p:nvPr>
            <p:ph type="title"/>
          </p:nvPr>
        </p:nvSpPr>
        <p:spPr>
          <a:prstGeom prst="rect">
            <a:avLst/>
          </a:prstGeom>
        </p:spPr>
        <p:txBody>
          <a:bodyPr/>
          <a:lstStyle/>
          <a:p>
            <a:pPr/>
            <a:r>
              <a:t>Results</a:t>
            </a:r>
          </a:p>
        </p:txBody>
      </p:sp>
      <p:sp>
        <p:nvSpPr>
          <p:cNvPr id="271" name="Identifies git purposes, concepts, and some misfits (design flaws)…"/>
          <p:cNvSpPr txBox="1"/>
          <p:nvPr>
            <p:ph type="body" idx="1"/>
          </p:nvPr>
        </p:nvSpPr>
        <p:spPr>
          <a:xfrm>
            <a:off x="1270000" y="2336430"/>
            <a:ext cx="10464800" cy="7337522"/>
          </a:xfrm>
          <a:prstGeom prst="rect">
            <a:avLst/>
          </a:prstGeom>
        </p:spPr>
        <p:txBody>
          <a:bodyPr/>
          <a:lstStyle/>
          <a:p>
            <a:pPr/>
            <a:r>
              <a:t>Identifies git purposes, concepts, and some misfits (design flaws)</a:t>
            </a:r>
          </a:p>
          <a:p>
            <a:pPr/>
            <a:r>
              <a:t>Proposes gitless to solve the misfits</a:t>
            </a:r>
          </a:p>
          <a:p>
            <a:pPr/>
            <a:r>
              <a:t>Brings evidence that the misfits negatively impact developers (by mining related StackOverflow questions)</a:t>
            </a:r>
          </a:p>
          <a:p>
            <a:pPr/>
            <a:r>
              <a:t>Brings inconclusive evidence (experiment + survey with 11 researchers) that gitless might help people to complete tasks quickly </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git merge does not detect semantic conflicts"/>
          <p:cNvSpPr txBox="1"/>
          <p:nvPr>
            <p:ph type="title"/>
          </p:nvPr>
        </p:nvSpPr>
        <p:spPr>
          <a:prstGeom prst="rect">
            <a:avLst/>
          </a:prstGeom>
        </p:spPr>
        <p:txBody>
          <a:bodyPr/>
          <a:lstStyle/>
          <a:p>
            <a:pPr/>
            <a:r>
              <a:t>git merge does not detect semantic conflicts</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7" name="BehavioralSemanticConflict.pdf" descr="BehavioralSemanticConflict.pdf"/>
          <p:cNvPicPr>
            <a:picLocks noChangeAspect="1"/>
          </p:cNvPicPr>
          <p:nvPr/>
        </p:nvPicPr>
        <p:blipFill>
          <a:blip r:embed="rId3">
            <a:extLst/>
          </a:blip>
          <a:stretch>
            <a:fillRect/>
          </a:stretch>
        </p:blipFill>
        <p:spPr>
          <a:xfrm>
            <a:off x="374650" y="723900"/>
            <a:ext cx="12763500" cy="8305800"/>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41" name="git merge, opção para nao considerar whitespace, nao considera linhas em branco.…"/>
          <p:cNvSpPr txBox="1"/>
          <p:nvPr>
            <p:ph type="body" idx="1"/>
          </p:nvPr>
        </p:nvSpPr>
        <p:spPr>
          <a:xfrm>
            <a:off x="1270000" y="253365"/>
            <a:ext cx="10875698" cy="9100236"/>
          </a:xfrm>
          <a:prstGeom prst="rect">
            <a:avLst/>
          </a:prstGeom>
        </p:spPr>
        <p:txBody>
          <a:bodyPr/>
          <a:lstStyle/>
          <a:p>
            <a:pPr marL="888999" indent="-571499">
              <a:defRPr sz="3200"/>
            </a:pPr>
            <a:r>
              <a:t>git merge, opção para nao considerar whitespace, nao considera linhas em branco.</a:t>
            </a:r>
          </a:p>
          <a:p>
            <a:pPr marL="888999" indent="-571499">
              <a:defRPr sz="3200"/>
            </a:pPr>
            <a:r>
              <a:t>possibilidade de mais de uma base; criss-cross merge; octopus; git merge base; ver discussoes com guilherme</a:t>
            </a:r>
          </a:p>
          <a:p>
            <a:pPr marL="888999" indent="-571499">
              <a:defRPr sz="3200"/>
            </a:pPr>
            <a:r>
              <a:t>With the strategies that use 3-way merge (including the default, recursive), if a change is made on both branches, but later reverted on one of the branches, that change will be present in the merged result; some people find this behavior confusing. It occurs because only the heads and the merge base are considered when performing a merge, not the individual commits. The merge algorithm therefore considers the reverted change as no change at all, and substitutes the changed version instead.</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543" name="Image" descr="Image"/>
          <p:cNvPicPr>
            <a:picLocks noChangeAspect="1"/>
          </p:cNvPicPr>
          <p:nvPr/>
        </p:nvPicPr>
        <p:blipFill>
          <a:blip r:embed="rId3">
            <a:extLst/>
          </a:blip>
          <a:stretch>
            <a:fillRect/>
          </a:stretch>
        </p:blipFill>
        <p:spPr>
          <a:xfrm>
            <a:off x="2651833" y="0"/>
            <a:ext cx="7701134" cy="9753600"/>
          </a:xfrm>
          <a:prstGeom prst="rect">
            <a:avLst/>
          </a:prstGeom>
          <a:ln w="12700">
            <a:miter lim="400000"/>
          </a:ln>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Take notes, now!"/>
          <p:cNvSpPr txBox="1"/>
          <p:nvPr>
            <p:ph type="title"/>
          </p:nvPr>
        </p:nvSpPr>
        <p:spPr>
          <a:xfrm>
            <a:off x="1270000" y="1638300"/>
            <a:ext cx="10464800" cy="5867400"/>
          </a:xfrm>
          <a:prstGeom prst="rect">
            <a:avLst/>
          </a:prstGeom>
        </p:spPr>
        <p:txBody>
          <a:bodyPr/>
          <a:lstStyle>
            <a:lvl1pPr>
              <a:defRPr sz="14200"/>
            </a:lvl1pPr>
          </a:lstStyle>
          <a:p>
            <a:pPr/>
            <a:r>
              <a:t>Take notes, now!</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Hands on exercises"/>
          <p:cNvSpPr txBox="1"/>
          <p:nvPr>
            <p:ph type="title"/>
          </p:nvPr>
        </p:nvSpPr>
        <p:spPr>
          <a:xfrm>
            <a:off x="1270000" y="1182774"/>
            <a:ext cx="10464800" cy="5867401"/>
          </a:xfrm>
          <a:prstGeom prst="rect">
            <a:avLst/>
          </a:prstGeom>
        </p:spPr>
        <p:txBody>
          <a:bodyPr/>
          <a:lstStyle>
            <a:lvl1pPr>
              <a:defRPr sz="14200"/>
            </a:lvl1pPr>
          </a:lstStyle>
          <a:p>
            <a:pPr/>
            <a:r>
              <a:t>Hands on exercises</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Configuration management 2, advanced concepts and operations"/>
          <p:cNvSpPr txBox="1"/>
          <p:nvPr>
            <p:ph type="title"/>
          </p:nvPr>
        </p:nvSpPr>
        <p:spPr>
          <a:prstGeom prst="rect">
            <a:avLst/>
          </a:prstGeom>
        </p:spPr>
        <p:txBody>
          <a:bodyPr/>
          <a:lstStyle>
            <a:lvl1pPr defTabSz="560831">
              <a:defRPr sz="8064"/>
            </a:lvl1pPr>
          </a:lstStyle>
          <a:p>
            <a:pPr/>
            <a:r>
              <a:t>Configuration management 2, advanced concepts and operations</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Configuration management 3, continuous integration and deployment"/>
          <p:cNvSpPr txBox="1"/>
          <p:nvPr>
            <p:ph type="title"/>
          </p:nvPr>
        </p:nvSpPr>
        <p:spPr>
          <a:prstGeom prst="rect">
            <a:avLst/>
          </a:prstGeom>
        </p:spPr>
        <p:txBody>
          <a:bodyPr/>
          <a:lstStyle>
            <a:lvl1pPr defTabSz="514095">
              <a:defRPr sz="7392"/>
            </a:lvl1pPr>
          </a:lstStyle>
          <a:p>
            <a:pPr/>
            <a:r>
              <a:t>Configuration management 3, continuous integration and deployment</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Branches"/>
          <p:cNvSpPr txBox="1"/>
          <p:nvPr>
            <p:ph type="title"/>
          </p:nvPr>
        </p:nvSpPr>
        <p:spPr>
          <a:prstGeom prst="rect">
            <a:avLst/>
          </a:prstGeom>
        </p:spPr>
        <p:txBody>
          <a:bodyPr/>
          <a:lstStyle/>
          <a:p>
            <a:pPr/>
            <a:r>
              <a:t>Branches</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Branches are used for supporting…"/>
          <p:cNvSpPr txBox="1"/>
          <p:nvPr>
            <p:ph type="title"/>
          </p:nvPr>
        </p:nvSpPr>
        <p:spPr>
          <a:xfrm>
            <a:off x="1270000" y="254000"/>
            <a:ext cx="10464800" cy="2687384"/>
          </a:xfrm>
          <a:prstGeom prst="rect">
            <a:avLst/>
          </a:prstGeom>
        </p:spPr>
        <p:txBody>
          <a:bodyPr/>
          <a:lstStyle/>
          <a:p>
            <a:pPr/>
            <a:r>
              <a:t>Branches are used for supporting…</a:t>
            </a:r>
          </a:p>
        </p:txBody>
      </p:sp>
      <p:sp>
        <p:nvSpPr>
          <p:cNvPr id="560" name="independent development…"/>
          <p:cNvSpPr txBox="1"/>
          <p:nvPr>
            <p:ph type="body" idx="1"/>
          </p:nvPr>
        </p:nvSpPr>
        <p:spPr>
          <a:xfrm>
            <a:off x="1688455" y="3065949"/>
            <a:ext cx="9627890" cy="6035510"/>
          </a:xfrm>
          <a:prstGeom prst="rect">
            <a:avLst/>
          </a:prstGeom>
        </p:spPr>
        <p:txBody>
          <a:bodyPr/>
          <a:lstStyle/>
          <a:p>
            <a:pPr/>
            <a:r>
              <a:t>independent development</a:t>
            </a:r>
          </a:p>
          <a:p>
            <a:pPr lvl="1"/>
            <a:r>
              <a:t>feature or component development</a:t>
            </a:r>
          </a:p>
          <a:p>
            <a:pPr lvl="1"/>
            <a:r>
              <a:t>bug fixing </a:t>
            </a:r>
          </a:p>
          <a:p>
            <a:pPr/>
            <a:r>
              <a:t>bug fixing in previous releases</a:t>
            </a:r>
          </a:p>
          <a:p>
            <a:pPr/>
            <a:r>
              <a:t>customer specific variants (not a good idea, better options available)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273" name="Image" descr="Image"/>
          <p:cNvPicPr>
            <a:picLocks noChangeAspect="1"/>
          </p:cNvPicPr>
          <p:nvPr/>
        </p:nvPicPr>
        <p:blipFill>
          <a:blip r:embed="rId2">
            <a:extLst/>
          </a:blip>
          <a:stretch>
            <a:fillRect/>
          </a:stretch>
        </p:blipFill>
        <p:spPr>
          <a:xfrm>
            <a:off x="874993" y="2164944"/>
            <a:ext cx="11254814" cy="4638565"/>
          </a:xfrm>
          <a:prstGeom prst="rect">
            <a:avLst/>
          </a:prstGeom>
          <a:ln w="12700">
            <a:miter lim="400000"/>
          </a:ln>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Branches isolate changes until they are..."/>
          <p:cNvSpPr txBox="1"/>
          <p:nvPr>
            <p:ph type="title"/>
          </p:nvPr>
        </p:nvSpPr>
        <p:spPr>
          <a:xfrm>
            <a:off x="1270000" y="254000"/>
            <a:ext cx="10464800" cy="2664492"/>
          </a:xfrm>
          <a:prstGeom prst="rect">
            <a:avLst/>
          </a:prstGeom>
        </p:spPr>
        <p:txBody>
          <a:bodyPr/>
          <a:lstStyle/>
          <a:p>
            <a:pPr/>
            <a:r>
              <a:t>Branches isolate changes until they are...</a:t>
            </a:r>
          </a:p>
        </p:txBody>
      </p:sp>
      <p:sp>
        <p:nvSpPr>
          <p:cNvPr id="563" name="mature (do not break other functionality)…"/>
          <p:cNvSpPr txBox="1"/>
          <p:nvPr>
            <p:ph type="body" idx="1"/>
          </p:nvPr>
        </p:nvSpPr>
        <p:spPr>
          <a:xfrm>
            <a:off x="1462713" y="3272765"/>
            <a:ext cx="10272087" cy="6064081"/>
          </a:xfrm>
          <a:prstGeom prst="rect">
            <a:avLst/>
          </a:prstGeom>
        </p:spPr>
        <p:txBody>
          <a:bodyPr/>
          <a:lstStyle/>
          <a:p>
            <a:pPr/>
            <a:r>
              <a:t>mature (do not break other functionality) </a:t>
            </a:r>
          </a:p>
          <a:p>
            <a:pPr/>
            <a:r>
              <a:t>chosen for a release (in master) </a:t>
            </a:r>
          </a:p>
          <a:p>
            <a:pPr/>
            <a:r>
              <a:t>ready to be updated with other changes (from master, without breaking development flow)</a:t>
            </a:r>
          </a:p>
          <a:p>
            <a:pPr/>
            <a:r>
              <a:t>reconciled with alternative functionality</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But we should use with care"/>
          <p:cNvSpPr txBox="1"/>
          <p:nvPr>
            <p:ph type="title"/>
          </p:nvPr>
        </p:nvSpPr>
        <p:spPr>
          <a:prstGeom prst="rect">
            <a:avLst/>
          </a:prstGeom>
        </p:spPr>
        <p:txBody>
          <a:bodyPr/>
          <a:lstStyle/>
          <a:p>
            <a:pPr/>
            <a:r>
              <a:t>But we should use with care</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Risks of branching"/>
          <p:cNvSpPr txBox="1"/>
          <p:nvPr>
            <p:ph type="title"/>
          </p:nvPr>
        </p:nvSpPr>
        <p:spPr>
          <a:xfrm>
            <a:off x="1270000" y="254000"/>
            <a:ext cx="10464800" cy="2562370"/>
          </a:xfrm>
          <a:prstGeom prst="rect">
            <a:avLst/>
          </a:prstGeom>
        </p:spPr>
        <p:txBody>
          <a:bodyPr/>
          <a:lstStyle/>
          <a:p>
            <a:pPr/>
            <a:r>
              <a:t>Risks of branching</a:t>
            </a:r>
          </a:p>
        </p:txBody>
      </p:sp>
      <p:sp>
        <p:nvSpPr>
          <p:cNvPr id="570" name="isolation provided by branches reduce pressure to integrate changes (increase time to market)…"/>
          <p:cNvSpPr txBox="1"/>
          <p:nvPr>
            <p:ph type="body" idx="1"/>
          </p:nvPr>
        </p:nvSpPr>
        <p:spPr>
          <a:xfrm>
            <a:off x="1069654" y="2678430"/>
            <a:ext cx="10865492" cy="6636514"/>
          </a:xfrm>
          <a:prstGeom prst="rect">
            <a:avLst/>
          </a:prstGeom>
        </p:spPr>
        <p:txBody>
          <a:bodyPr/>
          <a:lstStyle/>
          <a:p>
            <a:pPr/>
            <a:r>
              <a:t>isolation provided by branches reduce pressure to integrate changes (increase time to market)</a:t>
            </a:r>
          </a:p>
          <a:p>
            <a:pPr/>
            <a:r>
              <a:t>delayed integration </a:t>
            </a:r>
          </a:p>
          <a:p>
            <a:pPr lvl="1"/>
            <a:r>
              <a:t>increase the risk of conflicts, which are harder to solve the latter they are detected</a:t>
            </a:r>
          </a:p>
          <a:p>
            <a:pPr lvl="1"/>
            <a:r>
              <a:t>developers might avoid refactoring because of the risk of conflicts</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promiscuous— branch to branch— integration, or from master to branch, could reduce the risks"/>
          <p:cNvSpPr txBox="1"/>
          <p:nvPr>
            <p:ph type="title"/>
          </p:nvPr>
        </p:nvSpPr>
        <p:spPr>
          <a:xfrm>
            <a:off x="1065098" y="1911140"/>
            <a:ext cx="10874604" cy="5931320"/>
          </a:xfrm>
          <a:prstGeom prst="rect">
            <a:avLst/>
          </a:prstGeom>
        </p:spPr>
        <p:txBody>
          <a:bodyPr/>
          <a:lstStyle>
            <a:lvl1pPr>
              <a:defRPr sz="6200"/>
            </a:lvl1pPr>
          </a:lstStyle>
          <a:p>
            <a:pPr/>
            <a:r>
              <a:t>promiscuous— branch to branch— integration, or from master to branch, could reduce the risks</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Code integration is not restricted to branches in a single repository"/>
          <p:cNvSpPr txBox="1"/>
          <p:nvPr>
            <p:ph type="title"/>
          </p:nvPr>
        </p:nvSpPr>
        <p:spPr>
          <a:xfrm>
            <a:off x="1270000" y="2337405"/>
            <a:ext cx="10464800" cy="5078790"/>
          </a:xfrm>
          <a:prstGeom prst="rect">
            <a:avLst/>
          </a:prstGeom>
        </p:spPr>
        <p:txBody>
          <a:bodyPr/>
          <a:lstStyle/>
          <a:p>
            <a:pPr/>
            <a:r>
              <a:t>Code integration is not restricted to branches in a single repository</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git pull…"/>
          <p:cNvSpPr txBox="1"/>
          <p:nvPr>
            <p:ph type="title"/>
          </p:nvPr>
        </p:nvSpPr>
        <p:spPr>
          <a:xfrm>
            <a:off x="1270000" y="2337405"/>
            <a:ext cx="10464800" cy="5078790"/>
          </a:xfrm>
          <a:prstGeom prst="rect">
            <a:avLst/>
          </a:prstGeom>
        </p:spPr>
        <p:txBody>
          <a:bodyPr/>
          <a:lstStyle/>
          <a:p>
            <a:pPr/>
            <a:r>
              <a:t>git pull</a:t>
            </a:r>
          </a:p>
          <a:p>
            <a:pPr/>
            <a:r>
              <a:t>(fetch + merge)</a:t>
            </a:r>
          </a:p>
          <a:p>
            <a:pPr/>
          </a:p>
          <a:p>
            <a:pPr/>
            <a:r>
              <a:t>merging with remote</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0" name="Image" descr="Image"/>
          <p:cNvPicPr>
            <a:picLocks noChangeAspect="1"/>
          </p:cNvPicPr>
          <p:nvPr/>
        </p:nvPicPr>
        <p:blipFill>
          <a:blip r:embed="rId2">
            <a:extLst/>
          </a:blip>
          <a:stretch>
            <a:fillRect/>
          </a:stretch>
        </p:blipFill>
        <p:spPr>
          <a:xfrm>
            <a:off x="964626" y="501091"/>
            <a:ext cx="9097519" cy="8751418"/>
          </a:xfrm>
          <a:prstGeom prst="rect">
            <a:avLst/>
          </a:prstGeom>
          <a:ln w="12700">
            <a:miter lim="400000"/>
          </a:ln>
        </p:spPr>
      </p:pic>
      <p:sp>
        <p:nvSpPr>
          <p:cNvPr id="581" name="pull"/>
          <p:cNvSpPr/>
          <p:nvPr/>
        </p:nvSpPr>
        <p:spPr>
          <a:xfrm>
            <a:off x="10499483" y="4138470"/>
            <a:ext cx="2320829" cy="1838546"/>
          </a:xfrm>
          <a:prstGeom prst="rightArrow">
            <a:avLst>
              <a:gd name="adj1" fmla="val 32000"/>
              <a:gd name="adj2" fmla="val 44774"/>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pull</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3" name="Image" descr="Image"/>
          <p:cNvPicPr>
            <a:picLocks noChangeAspect="1"/>
          </p:cNvPicPr>
          <p:nvPr/>
        </p:nvPicPr>
        <p:blipFill>
          <a:blip r:embed="rId2">
            <a:extLst/>
          </a:blip>
          <a:stretch>
            <a:fillRect/>
          </a:stretch>
        </p:blipFill>
        <p:spPr>
          <a:xfrm>
            <a:off x="964626" y="501091"/>
            <a:ext cx="9114686" cy="8751418"/>
          </a:xfrm>
          <a:prstGeom prst="rect">
            <a:avLst/>
          </a:prstGeom>
          <a:ln w="12700">
            <a:miter lim="400000"/>
          </a:ln>
        </p:spPr>
      </p:pic>
      <p:sp>
        <p:nvSpPr>
          <p:cNvPr id="584" name="push"/>
          <p:cNvSpPr/>
          <p:nvPr/>
        </p:nvSpPr>
        <p:spPr>
          <a:xfrm>
            <a:off x="10499483" y="4138470"/>
            <a:ext cx="2320829" cy="1838546"/>
          </a:xfrm>
          <a:prstGeom prst="rightArrow">
            <a:avLst>
              <a:gd name="adj1" fmla="val 32000"/>
              <a:gd name="adj2" fmla="val 44774"/>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push</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6" name="Image" descr="Image"/>
          <p:cNvPicPr>
            <a:picLocks noChangeAspect="1"/>
          </p:cNvPicPr>
          <p:nvPr/>
        </p:nvPicPr>
        <p:blipFill>
          <a:blip r:embed="rId2">
            <a:extLst/>
          </a:blip>
          <a:stretch>
            <a:fillRect/>
          </a:stretch>
        </p:blipFill>
        <p:spPr>
          <a:xfrm>
            <a:off x="964627" y="501091"/>
            <a:ext cx="9114685" cy="8751418"/>
          </a:xfrm>
          <a:prstGeom prst="rect">
            <a:avLst/>
          </a:prstGeom>
          <a:ln w="12700">
            <a:miter lim="400000"/>
          </a:ln>
        </p:spPr>
      </p:pic>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git stash…"/>
          <p:cNvSpPr txBox="1"/>
          <p:nvPr>
            <p:ph type="title"/>
          </p:nvPr>
        </p:nvSpPr>
        <p:spPr>
          <a:xfrm>
            <a:off x="1270000" y="1719444"/>
            <a:ext cx="10464800" cy="6314712"/>
          </a:xfrm>
          <a:prstGeom prst="rect">
            <a:avLst/>
          </a:prstGeom>
        </p:spPr>
        <p:txBody>
          <a:bodyPr/>
          <a:lstStyle/>
          <a:p>
            <a:pPr/>
            <a:r>
              <a:t>git stash</a:t>
            </a:r>
          </a:p>
          <a:p>
            <a:pPr/>
          </a:p>
          <a:p>
            <a:pPr/>
            <a:r>
              <a:t>temporarily saving partial changes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275" name="Screen Shot 2019-08-20 at 10.10.30.png" descr="Screen Shot 2019-08-20 at 10.10.30.png"/>
          <p:cNvPicPr>
            <a:picLocks noChangeAspect="1"/>
          </p:cNvPicPr>
          <p:nvPr/>
        </p:nvPicPr>
        <p:blipFill>
          <a:blip r:embed="rId2">
            <a:extLst/>
          </a:blip>
          <a:stretch>
            <a:fillRect/>
          </a:stretch>
        </p:blipFill>
        <p:spPr>
          <a:xfrm>
            <a:off x="80312" y="1985740"/>
            <a:ext cx="12844176" cy="5710703"/>
          </a:xfrm>
          <a:prstGeom prst="rect">
            <a:avLst/>
          </a:prstGeom>
          <a:ln w="12700">
            <a:miter lim="400000"/>
          </a:ln>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0" name="Image" descr="Image"/>
          <p:cNvPicPr>
            <a:picLocks noChangeAspect="1"/>
          </p:cNvPicPr>
          <p:nvPr/>
        </p:nvPicPr>
        <p:blipFill>
          <a:blip r:embed="rId2">
            <a:extLst/>
          </a:blip>
          <a:stretch>
            <a:fillRect/>
          </a:stretch>
        </p:blipFill>
        <p:spPr>
          <a:xfrm>
            <a:off x="1544932" y="400812"/>
            <a:ext cx="9914936" cy="8951976"/>
          </a:xfrm>
          <a:prstGeom prst="rect">
            <a:avLst/>
          </a:prstGeom>
          <a:ln w="12700">
            <a:miter lim="400000"/>
          </a:ln>
        </p:spPr>
      </p:pic>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2" name="Image" descr="Image"/>
          <p:cNvPicPr>
            <a:picLocks noChangeAspect="1"/>
          </p:cNvPicPr>
          <p:nvPr/>
        </p:nvPicPr>
        <p:blipFill>
          <a:blip r:embed="rId2">
            <a:extLst/>
          </a:blip>
          <a:stretch>
            <a:fillRect/>
          </a:stretch>
        </p:blipFill>
        <p:spPr>
          <a:xfrm>
            <a:off x="1544932" y="400812"/>
            <a:ext cx="9914936" cy="8934143"/>
          </a:xfrm>
          <a:prstGeom prst="rect">
            <a:avLst/>
          </a:prstGeom>
          <a:ln w="12700">
            <a:miter lim="400000"/>
          </a:ln>
        </p:spPr>
      </p:pic>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94" name="1. O commit mais recente do seu master privado, e do repositório principal, é C1…"/>
          <p:cNvSpPr txBox="1"/>
          <p:nvPr>
            <p:ph type="body" idx="1"/>
          </p:nvPr>
        </p:nvSpPr>
        <p:spPr>
          <a:xfrm>
            <a:off x="1181027" y="129277"/>
            <a:ext cx="10850789" cy="9495046"/>
          </a:xfrm>
          <a:prstGeom prst="rect">
            <a:avLst/>
          </a:prstGeom>
        </p:spPr>
        <p:txBody>
          <a:bodyPr/>
          <a:lstStyle/>
          <a:p>
            <a:pPr>
              <a:defRPr sz="1900"/>
            </a:pPr>
            <a:r>
              <a:t>1. O commit mais recente do seu master privado, e do repositório principal, é C1</a:t>
            </a:r>
          </a:p>
          <a:p>
            <a:pPr>
              <a:defRPr sz="1900"/>
            </a:pPr>
            <a:r>
              <a:t>2. Você começa a trabalhar em uma nova feature (em master mesmo), alterando arquivos, mas sem ainda dar commit</a:t>
            </a:r>
          </a:p>
          <a:p>
            <a:pPr>
              <a:defRPr sz="1900"/>
            </a:pPr>
            <a:r>
              <a:t>3. Mr Timbu envia uma correção crítica para o repositório principal, commit C2, e avisa a toda equipe para atualizar logo seus repositórios locais</a:t>
            </a:r>
          </a:p>
          <a:p>
            <a:pPr>
              <a:defRPr sz="1900"/>
            </a:pPr>
            <a:r>
              <a:t>4. Como você ainda não concluiu uma mudança lógica que merecesse um novo commit, você dá git pull</a:t>
            </a:r>
          </a:p>
          <a:p>
            <a:pPr>
              <a:defRPr sz="1900"/>
            </a:pPr>
            <a:r>
              <a:t>5. As mudanças de C2 conflitam com as suas, que ainda não foram comitadas</a:t>
            </a:r>
          </a:p>
          <a:p>
            <a:pPr>
              <a:defRPr sz="1900"/>
            </a:pPr>
            <a:r>
              <a:t>6. Você da stash nas suas mudanças, e vai haver um fast-forward no seu repositório, que agora ficará com C1 -&gt; C2</a:t>
            </a:r>
          </a:p>
          <a:p>
            <a:pPr>
              <a:defRPr sz="1900"/>
            </a:pPr>
            <a:r>
              <a:t>7. Você da unstash, resolve os conflitos, termina a mudança lógica que merece um commit, e dá git commit</a:t>
            </a:r>
          </a:p>
          <a:p>
            <a:pPr>
              <a:defRPr sz="1900"/>
            </a:pPr>
            <a:r>
              <a:t>8. Seu repositório fica C1-&gt;C2-&gt;C3, sem commit de merge, mesmo tendo havido uma integração entre o seu código e o de Mr Timbu</a:t>
            </a:r>
          </a:p>
          <a:p>
            <a:pPr>
              <a:defRPr sz="1900"/>
            </a:pPr>
            <a:r>
              <a:t>Se em 4 você tivesse dado um commit antes do pull, o commit de merge teria sido criado e a integração seria capturada pela nossa análise!</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stash area is a stack"/>
          <p:cNvSpPr txBox="1"/>
          <p:nvPr>
            <p:ph type="title"/>
          </p:nvPr>
        </p:nvSpPr>
        <p:spPr>
          <a:xfrm>
            <a:off x="1270000" y="2199564"/>
            <a:ext cx="10464800" cy="5354472"/>
          </a:xfrm>
          <a:prstGeom prst="rect">
            <a:avLst/>
          </a:prstGeom>
        </p:spPr>
        <p:txBody>
          <a:bodyPr/>
          <a:lstStyle/>
          <a:p>
            <a:pPr/>
            <a:r>
              <a:t>stash area is a stack</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8" name="Image" descr="Image"/>
          <p:cNvPicPr>
            <a:picLocks noChangeAspect="1"/>
          </p:cNvPicPr>
          <p:nvPr/>
        </p:nvPicPr>
        <p:blipFill>
          <a:blip r:embed="rId2">
            <a:extLst/>
          </a:blip>
          <a:stretch>
            <a:fillRect/>
          </a:stretch>
        </p:blipFill>
        <p:spPr>
          <a:xfrm>
            <a:off x="1544932" y="400812"/>
            <a:ext cx="9914936" cy="8934143"/>
          </a:xfrm>
          <a:prstGeom prst="rect">
            <a:avLst/>
          </a:prstGeom>
          <a:ln w="12700">
            <a:miter lim="400000"/>
          </a:ln>
        </p:spPr>
      </p:pic>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git stash drop (pop)…"/>
          <p:cNvSpPr txBox="1"/>
          <p:nvPr>
            <p:ph type="title"/>
          </p:nvPr>
        </p:nvSpPr>
        <p:spPr>
          <a:xfrm>
            <a:off x="1270000" y="2199564"/>
            <a:ext cx="10464800" cy="5354472"/>
          </a:xfrm>
          <a:prstGeom prst="rect">
            <a:avLst/>
          </a:prstGeom>
        </p:spPr>
        <p:txBody>
          <a:bodyPr/>
          <a:lstStyle/>
          <a:p>
            <a:pPr/>
            <a:r>
              <a:t>git stash drop (pop)</a:t>
            </a:r>
          </a:p>
          <a:p>
            <a:pPr/>
          </a:p>
          <a:p>
            <a:pPr/>
            <a:r>
              <a:t>git stash apply</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2" name="Image" descr="Image"/>
          <p:cNvPicPr>
            <a:picLocks noChangeAspect="1"/>
          </p:cNvPicPr>
          <p:nvPr/>
        </p:nvPicPr>
        <p:blipFill>
          <a:blip r:embed="rId2">
            <a:extLst/>
          </a:blip>
          <a:stretch>
            <a:fillRect/>
          </a:stretch>
        </p:blipFill>
        <p:spPr>
          <a:xfrm>
            <a:off x="1544932" y="400812"/>
            <a:ext cx="9914936" cy="8934143"/>
          </a:xfrm>
          <a:prstGeom prst="rect">
            <a:avLst/>
          </a:prstGeom>
          <a:ln w="12700">
            <a:miter lim="400000"/>
          </a:ln>
        </p:spPr>
      </p:pic>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4" name="Image" descr="Image"/>
          <p:cNvPicPr>
            <a:picLocks noChangeAspect="1"/>
          </p:cNvPicPr>
          <p:nvPr/>
        </p:nvPicPr>
        <p:blipFill>
          <a:blip r:embed="rId2">
            <a:extLst/>
          </a:blip>
          <a:stretch>
            <a:fillRect/>
          </a:stretch>
        </p:blipFill>
        <p:spPr>
          <a:xfrm>
            <a:off x="1544932" y="400812"/>
            <a:ext cx="9914936" cy="8934143"/>
          </a:xfrm>
          <a:prstGeom prst="rect">
            <a:avLst/>
          </a:prstGeom>
          <a:ln w="12700">
            <a:miter lim="400000"/>
          </a:ln>
        </p:spPr>
      </p:pic>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stash code is integrated to the working area…"/>
          <p:cNvSpPr txBox="1"/>
          <p:nvPr>
            <p:ph type="title"/>
          </p:nvPr>
        </p:nvSpPr>
        <p:spPr>
          <a:xfrm>
            <a:off x="1270000" y="2224100"/>
            <a:ext cx="10464800" cy="5305400"/>
          </a:xfrm>
          <a:prstGeom prst="rect">
            <a:avLst/>
          </a:prstGeom>
        </p:spPr>
        <p:txBody>
          <a:bodyPr/>
          <a:lstStyle/>
          <a:p>
            <a:pPr/>
            <a:r>
              <a:t>stash code is integrated to the working area</a:t>
            </a:r>
          </a:p>
          <a:p>
            <a:pPr/>
          </a:p>
          <a:p>
            <a:pPr/>
            <a:r>
              <a:t>conflicts might arise</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Other code integration commands"/>
          <p:cNvSpPr txBox="1"/>
          <p:nvPr>
            <p:ph type="title"/>
          </p:nvPr>
        </p:nvSpPr>
        <p:spPr>
          <a:prstGeom prst="rect">
            <a:avLst/>
          </a:prstGeom>
        </p:spPr>
        <p:txBody>
          <a:bodyPr/>
          <a:lstStyle/>
          <a:p>
            <a:pPr/>
            <a:r>
              <a:t>Other code integration commands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Overview of main concepts"/>
          <p:cNvSpPr txBox="1"/>
          <p:nvPr>
            <p:ph type="title"/>
          </p:nvPr>
        </p:nvSpPr>
        <p:spPr>
          <a:prstGeom prst="rect">
            <a:avLst/>
          </a:prstGeom>
        </p:spPr>
        <p:txBody>
          <a:bodyPr/>
          <a:lstStyle/>
          <a:p>
            <a:pPr/>
            <a:r>
              <a:t>Overview of main concepts</a:t>
            </a:r>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git rebase"/>
          <p:cNvSpPr txBox="1"/>
          <p:nvPr>
            <p:ph type="title"/>
          </p:nvPr>
        </p:nvSpPr>
        <p:spPr>
          <a:prstGeom prst="rect">
            <a:avLst/>
          </a:prstGeom>
        </p:spPr>
        <p:txBody>
          <a:bodyPr/>
          <a:lstStyle/>
          <a:p>
            <a:pPr/>
            <a:r>
              <a:t>git rebase</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merge might complicate history"/>
          <p:cNvSpPr txBox="1"/>
          <p:nvPr>
            <p:ph type="title"/>
          </p:nvPr>
        </p:nvSpPr>
        <p:spPr>
          <a:prstGeom prst="rect">
            <a:avLst/>
          </a:prstGeom>
        </p:spPr>
        <p:txBody>
          <a:bodyPr/>
          <a:lstStyle/>
          <a:p>
            <a:pPr/>
            <a:r>
              <a:t>merge might complicate history</a:t>
            </a:r>
          </a:p>
        </p:txBody>
      </p:sp>
      <p:pic>
        <p:nvPicPr>
          <p:cNvPr id="615" name="Image" descr="Image"/>
          <p:cNvPicPr>
            <a:picLocks noChangeAspect="1"/>
          </p:cNvPicPr>
          <p:nvPr/>
        </p:nvPicPr>
        <p:blipFill>
          <a:blip r:embed="rId2">
            <a:extLst/>
          </a:blip>
          <a:stretch>
            <a:fillRect/>
          </a:stretch>
        </p:blipFill>
        <p:spPr>
          <a:xfrm>
            <a:off x="459684" y="4019391"/>
            <a:ext cx="12085432" cy="4192906"/>
          </a:xfrm>
          <a:prstGeom prst="rect">
            <a:avLst/>
          </a:prstGeom>
          <a:ln w="12700">
            <a:miter lim="400000"/>
          </a:ln>
        </p:spPr>
      </p:pic>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7" name="Image" descr="Image"/>
          <p:cNvPicPr>
            <a:picLocks noChangeAspect="1"/>
          </p:cNvPicPr>
          <p:nvPr/>
        </p:nvPicPr>
        <p:blipFill>
          <a:blip r:embed="rId3">
            <a:extLst/>
          </a:blip>
          <a:stretch>
            <a:fillRect/>
          </a:stretch>
        </p:blipFill>
        <p:spPr>
          <a:xfrm>
            <a:off x="120648" y="3499175"/>
            <a:ext cx="8607090" cy="4191279"/>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1" name="Image" descr="Image"/>
          <p:cNvPicPr>
            <a:picLocks noChangeAspect="1"/>
          </p:cNvPicPr>
          <p:nvPr/>
        </p:nvPicPr>
        <p:blipFill>
          <a:blip r:embed="rId3">
            <a:extLst/>
          </a:blip>
          <a:stretch>
            <a:fillRect/>
          </a:stretch>
        </p:blipFill>
        <p:spPr>
          <a:xfrm>
            <a:off x="120648" y="3499175"/>
            <a:ext cx="12763504" cy="2755250"/>
          </a:xfrm>
          <a:prstGeom prst="rect">
            <a:avLst/>
          </a:prstGeom>
          <a:ln w="12700">
            <a:miter lim="400000"/>
          </a:ln>
        </p:spPr>
      </p:pic>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5" name="Image" descr="Image"/>
          <p:cNvPicPr>
            <a:picLocks noChangeAspect="1"/>
          </p:cNvPicPr>
          <p:nvPr/>
        </p:nvPicPr>
        <p:blipFill>
          <a:blip r:embed="rId3">
            <a:extLst/>
          </a:blip>
          <a:stretch>
            <a:fillRect/>
          </a:stretch>
        </p:blipFill>
        <p:spPr>
          <a:xfrm>
            <a:off x="120648" y="3499175"/>
            <a:ext cx="8607090" cy="4191279"/>
          </a:xfrm>
          <a:prstGeom prst="rect">
            <a:avLst/>
          </a:prstGeom>
          <a:ln w="12700">
            <a:miter lim="400000"/>
          </a:ln>
        </p:spPr>
      </p:pic>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9" name="Image" descr="Image"/>
          <p:cNvPicPr>
            <a:picLocks noChangeAspect="1"/>
          </p:cNvPicPr>
          <p:nvPr/>
        </p:nvPicPr>
        <p:blipFill>
          <a:blip r:embed="rId2">
            <a:extLst/>
          </a:blip>
          <a:stretch>
            <a:fillRect/>
          </a:stretch>
        </p:blipFill>
        <p:spPr>
          <a:xfrm>
            <a:off x="120648" y="3005903"/>
            <a:ext cx="10335110" cy="2908148"/>
          </a:xfrm>
          <a:prstGeom prst="rect">
            <a:avLst/>
          </a:prstGeom>
          <a:ln w="12700">
            <a:miter lim="400000"/>
          </a:ln>
        </p:spPr>
      </p:pic>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 name="interactive rebase…"/>
          <p:cNvSpPr txBox="1"/>
          <p:nvPr>
            <p:ph type="title"/>
          </p:nvPr>
        </p:nvSpPr>
        <p:spPr>
          <a:prstGeom prst="rect">
            <a:avLst/>
          </a:prstGeom>
        </p:spPr>
        <p:txBody>
          <a:bodyPr/>
          <a:lstStyle/>
          <a:p>
            <a:pPr/>
            <a:r>
              <a:t>interactive rebase</a:t>
            </a:r>
          </a:p>
          <a:p>
            <a:pPr/>
          </a:p>
          <a:p>
            <a:pPr/>
            <a:r>
              <a:t>squash</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git cherry-pick"/>
          <p:cNvSpPr txBox="1"/>
          <p:nvPr>
            <p:ph type="title"/>
          </p:nvPr>
        </p:nvSpPr>
        <p:spPr>
          <a:prstGeom prst="rect">
            <a:avLst/>
          </a:prstGeom>
        </p:spPr>
        <p:txBody>
          <a:bodyPr/>
          <a:lstStyle/>
          <a:p>
            <a:pPr/>
            <a:r>
              <a:t>git cherry-pick</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7" name="Image" descr="Image"/>
          <p:cNvPicPr>
            <a:picLocks noChangeAspect="1"/>
          </p:cNvPicPr>
          <p:nvPr/>
        </p:nvPicPr>
        <p:blipFill>
          <a:blip r:embed="rId3">
            <a:extLst/>
          </a:blip>
          <a:stretch>
            <a:fillRect/>
          </a:stretch>
        </p:blipFill>
        <p:spPr>
          <a:xfrm>
            <a:off x="120648" y="3499175"/>
            <a:ext cx="8607090" cy="4191279"/>
          </a:xfrm>
          <a:prstGeom prst="rect">
            <a:avLst/>
          </a:prstGeom>
          <a:ln w="12700">
            <a:miter lim="400000"/>
          </a:ln>
        </p:spPr>
      </p:pic>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1" name="Image" descr="Image"/>
          <p:cNvPicPr>
            <a:picLocks noChangeAspect="1"/>
          </p:cNvPicPr>
          <p:nvPr/>
        </p:nvPicPr>
        <p:blipFill>
          <a:blip r:embed="rId2">
            <a:extLst/>
          </a:blip>
          <a:stretch>
            <a:fillRect/>
          </a:stretch>
        </p:blipFill>
        <p:spPr>
          <a:xfrm>
            <a:off x="120648" y="3499175"/>
            <a:ext cx="9525775" cy="4252042"/>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Creating a local repository"/>
          <p:cNvSpPr txBox="1"/>
          <p:nvPr>
            <p:ph type="title"/>
          </p:nvPr>
        </p:nvSpPr>
        <p:spPr>
          <a:prstGeom prst="rect">
            <a:avLst/>
          </a:prstGeom>
        </p:spPr>
        <p:txBody>
          <a:bodyPr/>
          <a:lstStyle/>
          <a:p>
            <a:pPr/>
            <a:r>
              <a:t>Creating a local repository</a:t>
            </a:r>
          </a:p>
        </p:txBody>
      </p:sp>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3" name="Advanced"/>
          <p:cNvSpPr txBox="1"/>
          <p:nvPr>
            <p:ph type="title"/>
          </p:nvPr>
        </p:nvSpPr>
        <p:spPr>
          <a:prstGeom prst="rect">
            <a:avLst/>
          </a:prstGeom>
        </p:spPr>
        <p:txBody>
          <a:bodyPr/>
          <a:lstStyle/>
          <a:p>
            <a:pPr/>
            <a:r>
              <a:t>Advanced</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5" name="git config"/>
          <p:cNvSpPr txBox="1"/>
          <p:nvPr>
            <p:ph type="title"/>
          </p:nvPr>
        </p:nvSpPr>
        <p:spPr>
          <a:prstGeom prst="rect">
            <a:avLst/>
          </a:prstGeom>
        </p:spPr>
        <p:txBody>
          <a:bodyPr/>
          <a:lstStyle/>
          <a:p>
            <a:pPr/>
            <a:r>
              <a:t>git config</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git tag"/>
          <p:cNvSpPr txBox="1"/>
          <p:nvPr>
            <p:ph type="title"/>
          </p:nvPr>
        </p:nvSpPr>
        <p:spPr>
          <a:prstGeom prst="rect">
            <a:avLst/>
          </a:prstGeom>
        </p:spPr>
        <p:txBody>
          <a:bodyPr/>
          <a:lstStyle/>
          <a:p>
            <a:pPr/>
            <a:r>
              <a:t>git tag</a:t>
            </a:r>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9" name="Image" descr="Image"/>
          <p:cNvPicPr>
            <a:picLocks noChangeAspect="1"/>
          </p:cNvPicPr>
          <p:nvPr/>
        </p:nvPicPr>
        <p:blipFill>
          <a:blip r:embed="rId2">
            <a:extLst/>
          </a:blip>
          <a:stretch>
            <a:fillRect/>
          </a:stretch>
        </p:blipFill>
        <p:spPr>
          <a:xfrm>
            <a:off x="93077" y="3488516"/>
            <a:ext cx="12818646" cy="4429845"/>
          </a:xfrm>
          <a:prstGeom prst="rect">
            <a:avLst/>
          </a:prstGeom>
          <a:ln w="12700">
            <a:miter lim="400000"/>
          </a:ln>
        </p:spPr>
      </p:pic>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1" name="git reset"/>
          <p:cNvSpPr txBox="1"/>
          <p:nvPr>
            <p:ph type="title"/>
          </p:nvPr>
        </p:nvSpPr>
        <p:spPr>
          <a:prstGeom prst="rect">
            <a:avLst/>
          </a:prstGeom>
        </p:spPr>
        <p:txBody>
          <a:bodyPr/>
          <a:lstStyle/>
          <a:p>
            <a:pPr lvl="1"/>
            <a:r>
              <a:t>git reset</a:t>
            </a:r>
          </a:p>
        </p:txBody>
      </p:sp>
      <p:sp>
        <p:nvSpPr>
          <p:cNvPr id="652" name="reset --soft X: makes HEAD and the current branch point to X (X could be HEAD~ or hash)…"/>
          <p:cNvSpPr txBox="1"/>
          <p:nvPr>
            <p:ph type="body" idx="1"/>
          </p:nvPr>
        </p:nvSpPr>
        <p:spPr>
          <a:xfrm>
            <a:off x="1270000" y="2692400"/>
            <a:ext cx="10713454" cy="6259961"/>
          </a:xfrm>
          <a:prstGeom prst="rect">
            <a:avLst/>
          </a:prstGeom>
        </p:spPr>
        <p:txBody>
          <a:bodyPr/>
          <a:lstStyle/>
          <a:p>
            <a:pPr marL="0" indent="0">
              <a:buSzTx/>
              <a:buNone/>
              <a:defRPr sz="3900"/>
            </a:pPr>
            <a:r>
              <a:rPr>
                <a:solidFill>
                  <a:srgbClr val="FEFB27"/>
                </a:solidFill>
              </a:rPr>
              <a:t>reset --soft X</a:t>
            </a:r>
            <a:r>
              <a:rPr>
                <a:solidFill>
                  <a:srgbClr val="F3F9F6"/>
                </a:solidFill>
              </a:rPr>
              <a:t>:</a:t>
            </a:r>
            <a:r>
              <a:t> makes HEAD and the current branch point to X (X could be HEAD~ or hash)</a:t>
            </a:r>
          </a:p>
          <a:p>
            <a:pPr marL="0" indent="0">
              <a:buSzTx/>
              <a:buNone/>
              <a:defRPr sz="3900"/>
            </a:pPr>
            <a:r>
              <a:rPr>
                <a:solidFill>
                  <a:srgbClr val="FEFB27"/>
                </a:solidFill>
              </a:rPr>
              <a:t>reset --mixed X</a:t>
            </a:r>
            <a:r>
              <a:t> (default): same as before plus updates stage (index) with X contents</a:t>
            </a:r>
          </a:p>
          <a:p>
            <a:pPr marL="0" indent="0">
              <a:buSzTx/>
              <a:buNone/>
              <a:defRPr sz="3900"/>
            </a:pPr>
            <a:r>
              <a:rPr>
                <a:solidFill>
                  <a:srgbClr val="FEFB27"/>
                </a:solidFill>
              </a:rPr>
              <a:t>reset --hard X</a:t>
            </a:r>
            <a:r>
              <a:t>: same as before plus updates working directory with X contents</a:t>
            </a:r>
          </a:p>
        </p:txBody>
      </p:sp>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6" name="Commit"/>
          <p:cNvSpPr txBox="1"/>
          <p:nvPr>
            <p:ph type="title"/>
          </p:nvPr>
        </p:nvSpPr>
        <p:spPr>
          <a:prstGeom prst="rect">
            <a:avLst/>
          </a:prstGeom>
        </p:spPr>
        <p:txBody>
          <a:bodyPr/>
          <a:lstStyle/>
          <a:p>
            <a:pPr/>
            <a:r>
              <a:t>Commit</a:t>
            </a:r>
          </a:p>
        </p:txBody>
      </p:sp>
      <p:sp>
        <p:nvSpPr>
          <p:cNvPr id="657" name="1 hash: 40 hex characters (SHA)…"/>
          <p:cNvSpPr txBox="1"/>
          <p:nvPr>
            <p:ph type="body" idx="1"/>
          </p:nvPr>
        </p:nvSpPr>
        <p:spPr>
          <a:xfrm>
            <a:off x="1270000" y="2576701"/>
            <a:ext cx="10464800" cy="6819742"/>
          </a:xfrm>
          <a:prstGeom prst="rect">
            <a:avLst/>
          </a:prstGeom>
        </p:spPr>
        <p:txBody>
          <a:bodyPr/>
          <a:lstStyle/>
          <a:p>
            <a:pPr>
              <a:defRPr sz="3600"/>
            </a:pPr>
            <a:r>
              <a:t>1 hash: 40 hex characters (SHA)</a:t>
            </a:r>
          </a:p>
          <a:p>
            <a:pPr>
              <a:defRPr sz="3600"/>
            </a:pPr>
            <a:r>
              <a:t>Parent commits, message, author/commiter, email, time</a:t>
            </a:r>
          </a:p>
          <a:p>
            <a:pPr>
              <a:defRPr sz="3600"/>
            </a:pPr>
            <a:r>
              <a:t>Not diffs</a:t>
            </a:r>
          </a:p>
          <a:p>
            <a:pPr>
              <a:defRPr sz="3600"/>
            </a:pPr>
            <a:r>
              <a:t>Root (Merkle) tree, contains names of files and folders inside (and file modes)</a:t>
            </a:r>
          </a:p>
          <a:p>
            <a:pPr>
              <a:defRPr sz="3600"/>
            </a:pPr>
            <a:r>
              <a:t>Blobs (binary large objects; file contents, not names)</a:t>
            </a:r>
          </a:p>
          <a:p>
            <a:pPr>
              <a:defRPr sz="3600"/>
            </a:pPr>
            <a:r>
              <a:t>git cat-file -p commit_hash (to see commit contents, all with identifiers based on SHA)</a:t>
            </a:r>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Summary of git concepts"/>
          <p:cNvSpPr txBox="1"/>
          <p:nvPr>
            <p:ph type="title"/>
          </p:nvPr>
        </p:nvSpPr>
        <p:spPr>
          <a:prstGeom prst="rect">
            <a:avLst/>
          </a:prstGeom>
        </p:spPr>
        <p:txBody>
          <a:bodyPr/>
          <a:lstStyle/>
          <a:p>
            <a:pPr/>
            <a:r>
              <a:t>Summary of git concepts</a:t>
            </a:r>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3" name="Workflows"/>
          <p:cNvSpPr txBox="1"/>
          <p:nvPr>
            <p:ph type="title"/>
          </p:nvPr>
        </p:nvSpPr>
        <p:spPr>
          <a:prstGeom prst="rect">
            <a:avLst/>
          </a:prstGeom>
        </p:spPr>
        <p:txBody>
          <a:bodyPr/>
          <a:lstStyle/>
          <a:p>
            <a:pPr/>
            <a:r>
              <a:t>Workflows</a:t>
            </a:r>
          </a:p>
        </p:txBody>
      </p:sp>
      <p:sp>
        <p:nvSpPr>
          <p:cNvPr id="664" name="Creating repositories (locals, remotes, bare, fork, clone)…"/>
          <p:cNvSpPr txBox="1"/>
          <p:nvPr>
            <p:ph type="body" idx="1"/>
          </p:nvPr>
        </p:nvSpPr>
        <p:spPr>
          <a:xfrm>
            <a:off x="1112366" y="2642492"/>
            <a:ext cx="10464801" cy="6541717"/>
          </a:xfrm>
          <a:prstGeom prst="rect">
            <a:avLst/>
          </a:prstGeom>
        </p:spPr>
        <p:txBody>
          <a:bodyPr/>
          <a:lstStyle/>
          <a:p>
            <a:pPr/>
            <a:r>
              <a:t>Creating repositories (locals, remotes, bare, fork, clone)</a:t>
            </a:r>
          </a:p>
          <a:p>
            <a:pPr/>
            <a:r>
              <a:t>Recording changes (working area, stage, tracked, ignored, assume unchanged, commit)</a:t>
            </a:r>
          </a:p>
          <a:p>
            <a:pPr/>
            <a:r>
              <a:t>Branching (pointer, master, HEAD, stash)</a:t>
            </a:r>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Workflows"/>
          <p:cNvSpPr txBox="1"/>
          <p:nvPr>
            <p:ph type="title"/>
          </p:nvPr>
        </p:nvSpPr>
        <p:spPr>
          <a:prstGeom prst="rect">
            <a:avLst/>
          </a:prstGeom>
        </p:spPr>
        <p:txBody>
          <a:bodyPr/>
          <a:lstStyle/>
          <a:p>
            <a:pPr/>
            <a:r>
              <a:t>Workflows</a:t>
            </a:r>
          </a:p>
        </p:txBody>
      </p:sp>
      <p:sp>
        <p:nvSpPr>
          <p:cNvPr id="669" name="Tagging (pointer not updated by commit)…"/>
          <p:cNvSpPr txBox="1"/>
          <p:nvPr>
            <p:ph type="body" idx="1"/>
          </p:nvPr>
        </p:nvSpPr>
        <p:spPr>
          <a:xfrm>
            <a:off x="1112366" y="2642492"/>
            <a:ext cx="10464801" cy="6541717"/>
          </a:xfrm>
          <a:prstGeom prst="rect">
            <a:avLst/>
          </a:prstGeom>
        </p:spPr>
        <p:txBody>
          <a:bodyPr/>
          <a:lstStyle/>
          <a:p>
            <a:pPr/>
            <a:r>
              <a:t>Tagging (pointer not updated by commit)</a:t>
            </a:r>
          </a:p>
          <a:p>
            <a:pPr/>
            <a:r>
              <a:t>Integrating changes (merge, rebase, cherry-pick, conflicts, squash)</a:t>
            </a:r>
          </a:p>
          <a:p>
            <a:pPr/>
            <a:r>
              <a:t>Synchronizing repositories (push, pull, PR, remote branch, upstream branch)</a:t>
            </a:r>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3" name="Storage areas"/>
          <p:cNvSpPr txBox="1"/>
          <p:nvPr>
            <p:ph type="title"/>
          </p:nvPr>
        </p:nvSpPr>
        <p:spPr>
          <a:prstGeom prst="rect">
            <a:avLst/>
          </a:prstGeom>
        </p:spPr>
        <p:txBody>
          <a:bodyPr/>
          <a:lstStyle/>
          <a:p>
            <a:pPr/>
            <a:r>
              <a:t>Storage areas</a:t>
            </a:r>
          </a:p>
        </p:txBody>
      </p:sp>
      <p:sp>
        <p:nvSpPr>
          <p:cNvPr id="674" name="Non-bare Repository…"/>
          <p:cNvSpPr txBox="1"/>
          <p:nvPr>
            <p:ph type="body" idx="1"/>
          </p:nvPr>
        </p:nvSpPr>
        <p:spPr>
          <a:prstGeom prst="rect">
            <a:avLst/>
          </a:prstGeom>
        </p:spPr>
        <p:txBody>
          <a:bodyPr/>
          <a:lstStyle/>
          <a:p>
            <a:pPr/>
            <a:r>
              <a:t>Non-bare Repository </a:t>
            </a:r>
          </a:p>
          <a:p>
            <a:pPr/>
            <a:r>
              <a:t>Bare Repository</a:t>
            </a:r>
          </a:p>
          <a:p>
            <a:pPr/>
            <a:r>
              <a:t>Commit</a:t>
            </a:r>
          </a:p>
          <a:p>
            <a:pPr/>
            <a:r>
              <a:t>Staging Area</a:t>
            </a:r>
          </a:p>
          <a:p>
            <a:pPr/>
            <a:r>
              <a:t>Stash</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From scratch"/>
          <p:cNvSpPr txBox="1"/>
          <p:nvPr>
            <p:ph type="title"/>
          </p:nvPr>
        </p:nvSpPr>
        <p:spPr>
          <a:prstGeom prst="rect">
            <a:avLst/>
          </a:prstGeom>
        </p:spPr>
        <p:txBody>
          <a:bodyPr/>
          <a:lstStyle/>
          <a:p>
            <a:pPr/>
            <a:r>
              <a:t>From scratch</a:t>
            </a:r>
          </a:p>
        </p:txBody>
      </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6" name="References"/>
          <p:cNvSpPr txBox="1"/>
          <p:nvPr>
            <p:ph type="title"/>
          </p:nvPr>
        </p:nvSpPr>
        <p:spPr>
          <a:prstGeom prst="rect">
            <a:avLst/>
          </a:prstGeom>
        </p:spPr>
        <p:txBody>
          <a:bodyPr/>
          <a:lstStyle/>
          <a:p>
            <a:pPr/>
            <a:r>
              <a:t>References</a:t>
            </a:r>
          </a:p>
        </p:txBody>
      </p:sp>
      <p:sp>
        <p:nvSpPr>
          <p:cNvPr id="677" name="Head…"/>
          <p:cNvSpPr txBox="1"/>
          <p:nvPr>
            <p:ph type="body" idx="1"/>
          </p:nvPr>
        </p:nvSpPr>
        <p:spPr>
          <a:prstGeom prst="rect">
            <a:avLst/>
          </a:prstGeom>
        </p:spPr>
        <p:txBody>
          <a:bodyPr/>
          <a:lstStyle/>
          <a:p>
            <a:pPr/>
            <a:r>
              <a:t>Head </a:t>
            </a:r>
          </a:p>
          <a:p>
            <a:pPr/>
            <a:r>
              <a:t>Tag </a:t>
            </a:r>
          </a:p>
          <a:p>
            <a:pPr/>
            <a:r>
              <a:t>Branch </a:t>
            </a:r>
          </a:p>
          <a:p>
            <a:pPr/>
            <a:r>
              <a:t>Upstream Branch (sync default)</a:t>
            </a:r>
          </a:p>
          <a:p>
            <a:pPr/>
            <a:r>
              <a:t>Remote Branch</a:t>
            </a:r>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9" name="File classifications"/>
          <p:cNvSpPr txBox="1"/>
          <p:nvPr>
            <p:ph type="title"/>
          </p:nvPr>
        </p:nvSpPr>
        <p:spPr>
          <a:prstGeom prst="rect">
            <a:avLst/>
          </a:prstGeom>
        </p:spPr>
        <p:txBody>
          <a:bodyPr/>
          <a:lstStyle/>
          <a:p>
            <a:pPr/>
            <a:r>
              <a:t>File classifications</a:t>
            </a:r>
          </a:p>
        </p:txBody>
      </p:sp>
      <p:sp>
        <p:nvSpPr>
          <p:cNvPr id="680" name="Tracked…"/>
          <p:cNvSpPr txBox="1"/>
          <p:nvPr>
            <p:ph type="body" idx="1"/>
          </p:nvPr>
        </p:nvSpPr>
        <p:spPr>
          <a:prstGeom prst="rect">
            <a:avLst/>
          </a:prstGeom>
        </p:spPr>
        <p:txBody>
          <a:bodyPr/>
          <a:lstStyle/>
          <a:p>
            <a:pPr/>
            <a:r>
              <a:t>Tracked </a:t>
            </a:r>
          </a:p>
          <a:p>
            <a:pPr/>
            <a:r>
              <a:t>Untracked </a:t>
            </a:r>
          </a:p>
          <a:p>
            <a:pPr/>
            <a:r>
              <a:t>Ignored </a:t>
            </a:r>
          </a:p>
          <a:p>
            <a:pPr/>
            <a:r>
              <a:t>Assume Unchanged </a:t>
            </a:r>
          </a:p>
          <a:p>
            <a:pPr/>
            <a:r>
              <a:t>In Conﬂict</a:t>
            </a:r>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2" name="Continuous…"/>
          <p:cNvSpPr txBox="1"/>
          <p:nvPr>
            <p:ph type="title"/>
          </p:nvPr>
        </p:nvSpPr>
        <p:spPr>
          <a:xfrm>
            <a:off x="1270000" y="2196104"/>
            <a:ext cx="10464800" cy="5361392"/>
          </a:xfrm>
          <a:prstGeom prst="rect">
            <a:avLst/>
          </a:prstGeom>
        </p:spPr>
        <p:txBody>
          <a:bodyPr/>
          <a:lstStyle/>
          <a:p>
            <a:pPr/>
            <a:r>
              <a:t>Continuous </a:t>
            </a:r>
          </a:p>
          <a:p>
            <a:pPr>
              <a:defRPr>
                <a:solidFill>
                  <a:srgbClr val="FFD479"/>
                </a:solidFill>
              </a:defRPr>
            </a:pPr>
            <a:r>
              <a:t>building and testing</a:t>
            </a:r>
          </a:p>
          <a:p>
            <a:pPr>
              <a:defRPr>
                <a:solidFill>
                  <a:srgbClr val="FFFDA9"/>
                </a:solidFill>
              </a:defRPr>
            </a:pPr>
            <a:r>
              <a:t>integration </a:t>
            </a:r>
          </a:p>
          <a:p>
            <a:pPr>
              <a:defRPr>
                <a:solidFill>
                  <a:srgbClr val="FEFB27"/>
                </a:solidFill>
              </a:defRPr>
            </a:pPr>
            <a:r>
              <a:t>deployment</a:t>
            </a:r>
          </a:p>
        </p:txBody>
      </p:sp>
      <p:sp>
        <p:nvSpPr>
          <p:cNvPr id="683" name="at least daily"/>
          <p:cNvSpPr/>
          <p:nvPr/>
        </p:nvSpPr>
        <p:spPr>
          <a:xfrm>
            <a:off x="9200608" y="1533627"/>
            <a:ext cx="2665260" cy="1298349"/>
          </a:xfrm>
          <a:prstGeom prst="wedgeEllipseCallout">
            <a:avLst>
              <a:gd name="adj1" fmla="val -49391"/>
              <a:gd name="adj2" fmla="val 70000"/>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at least daily</a:t>
            </a:r>
          </a:p>
        </p:txBody>
      </p:sp>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85" name="Screen Shot 2019-01-16 at 14.26.39.png" descr="Screen Shot 2019-01-16 at 14.26.39.png"/>
          <p:cNvPicPr>
            <a:picLocks noChangeAspect="1"/>
          </p:cNvPicPr>
          <p:nvPr/>
        </p:nvPicPr>
        <p:blipFill>
          <a:blip r:embed="rId2">
            <a:extLst/>
          </a:blip>
          <a:stretch>
            <a:fillRect/>
          </a:stretch>
        </p:blipFill>
        <p:spPr>
          <a:xfrm>
            <a:off x="-270236" y="-524779"/>
            <a:ext cx="9735306" cy="5451241"/>
          </a:xfrm>
          <a:prstGeom prst="rect">
            <a:avLst/>
          </a:prstGeom>
          <a:ln w="12700">
            <a:miter lim="400000"/>
          </a:ln>
        </p:spPr>
      </p:pic>
      <p:pic>
        <p:nvPicPr>
          <p:cNvPr id="686" name="Screen Shot 2019-01-16 at 14.27.02.png" descr="Screen Shot 2019-01-16 at 14.27.02.png"/>
          <p:cNvPicPr>
            <a:picLocks noChangeAspect="1"/>
          </p:cNvPicPr>
          <p:nvPr/>
        </p:nvPicPr>
        <p:blipFill>
          <a:blip r:embed="rId3">
            <a:extLst/>
          </a:blip>
          <a:stretch>
            <a:fillRect/>
          </a:stretch>
        </p:blipFill>
        <p:spPr>
          <a:xfrm>
            <a:off x="4460190" y="4719326"/>
            <a:ext cx="8580208" cy="5031327"/>
          </a:xfrm>
          <a:prstGeom prst="rect">
            <a:avLst/>
          </a:prstGeom>
          <a:ln w="12700">
            <a:miter lim="400000"/>
          </a:ln>
        </p:spPr>
      </p:pic>
      <p:sp>
        <p:nvSpPr>
          <p:cNvPr id="687" name="Arrow"/>
          <p:cNvSpPr/>
          <p:nvPr/>
        </p:nvSpPr>
        <p:spPr>
          <a:xfrm rot="2131388">
            <a:off x="2043261" y="5362302"/>
            <a:ext cx="2273584" cy="1283638"/>
          </a:xfrm>
          <a:prstGeom prst="rightArrow">
            <a:avLst>
              <a:gd name="adj1" fmla="val 32000"/>
              <a:gd name="adj2" fmla="val 64000"/>
            </a:avLst>
          </a:prstGeom>
          <a:blipFill>
            <a:blip r:embed="rId4"/>
          </a:blipFill>
          <a:ln w="12700">
            <a:miter lim="400000"/>
          </a:ln>
        </p:spPr>
        <p:txBody>
          <a:bodyPr lIns="50800" tIns="50800" rIns="50800" bIns="50800" anchor="ctr"/>
          <a:lstStyle/>
          <a:p>
            <a:pPr>
              <a:defRPr sz="3000">
                <a:effectLst>
                  <a:outerShdw sx="100000" sy="100000" kx="0" ky="0" algn="b" rotWithShape="0" blurRad="38100" dist="12700" dir="5400000">
                    <a:srgbClr val="000000">
                      <a:alpha val="50000"/>
                    </a:srgbClr>
                  </a:outerShdw>
                </a:effectLst>
              </a:defRPr>
            </a:pPr>
          </a:p>
        </p:txBody>
      </p:sp>
      <p:sp>
        <p:nvSpPr>
          <p:cNvPr id="688" name="https://code.fb.com/developer-tools/rapid-release-at-massive-scale/?utm_content=bufferb0e59&amp;utm_medium=social&amp;utm_source=twitter.com&amp;utm_campaign=buffer"/>
          <p:cNvSpPr txBox="1"/>
          <p:nvPr/>
        </p:nvSpPr>
        <p:spPr>
          <a:xfrm>
            <a:off x="4470810" y="9545610"/>
            <a:ext cx="8532417" cy="22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800" u="sng">
                <a:solidFill>
                  <a:schemeClr val="accent6">
                    <a:hueOff val="178658"/>
                    <a:satOff val="-2415"/>
                    <a:lumOff val="-35555"/>
                  </a:schemeClr>
                </a:solidFill>
                <a:latin typeface="Lucida Grande"/>
                <a:ea typeface="Lucida Grande"/>
                <a:cs typeface="Lucida Grande"/>
                <a:sym typeface="Lucida Grande"/>
                <a:hlinkClick r:id="rId5" invalidUrl="" action="" tgtFrame="" tooltip="" history="1" highlightClick="0" endSnd="0"/>
              </a:defRPr>
            </a:lvl1pPr>
          </a:lstStyle>
          <a:p>
            <a:pPr>
              <a:defRPr u="none"/>
            </a:pPr>
            <a:r>
              <a:rPr u="sng">
                <a:hlinkClick r:id="rId5" invalidUrl="" action="" tgtFrame="" tooltip="" history="1" highlightClick="0" endSnd="0"/>
              </a:rPr>
              <a:t>https://code.fb.com/developer-tools/rapid-release-at-massive-scale/?utm_content=bufferb0e59&amp;utm_medium=social&amp;utm_source=twitter.com&amp;utm_campaign=buffer</a:t>
            </a:r>
          </a:p>
        </p:txBody>
      </p:sp>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0" name="Advantages and disadvantages"/>
          <p:cNvSpPr txBox="1"/>
          <p:nvPr>
            <p:ph type="title"/>
          </p:nvPr>
        </p:nvSpPr>
        <p:spPr>
          <a:xfrm>
            <a:off x="1270000" y="254000"/>
            <a:ext cx="10464800" cy="2531512"/>
          </a:xfrm>
          <a:prstGeom prst="rect">
            <a:avLst/>
          </a:prstGeom>
        </p:spPr>
        <p:txBody>
          <a:bodyPr/>
          <a:lstStyle/>
          <a:p>
            <a:pPr/>
            <a:r>
              <a:rPr>
                <a:solidFill>
                  <a:srgbClr val="FEFB27"/>
                </a:solidFill>
              </a:rPr>
              <a:t>Advantages</a:t>
            </a:r>
            <a:r>
              <a:t> and disadvantages</a:t>
            </a:r>
          </a:p>
        </p:txBody>
      </p:sp>
      <p:sp>
        <p:nvSpPr>
          <p:cNvPr id="691" name="No need for hotfixes…"/>
          <p:cNvSpPr txBox="1"/>
          <p:nvPr>
            <p:ph type="body" idx="1"/>
          </p:nvPr>
        </p:nvSpPr>
        <p:spPr>
          <a:xfrm>
            <a:off x="776485" y="3255719"/>
            <a:ext cx="11451830" cy="6261936"/>
          </a:xfrm>
          <a:prstGeom prst="rect">
            <a:avLst/>
          </a:prstGeom>
        </p:spPr>
        <p:txBody>
          <a:bodyPr spcCol="572591"/>
          <a:lstStyle/>
          <a:p>
            <a:pPr>
              <a:defRPr>
                <a:solidFill>
                  <a:srgbClr val="FEFB27"/>
                </a:solidFill>
              </a:defRPr>
            </a:pPr>
            <a:r>
              <a:t>No need for hotfixes</a:t>
            </a:r>
          </a:p>
          <a:p>
            <a:pPr>
              <a:defRPr>
                <a:solidFill>
                  <a:srgbClr val="FEFB27"/>
                </a:solidFill>
              </a:defRPr>
            </a:pPr>
            <a:r>
              <a:t>Better support for a global engineering team</a:t>
            </a:r>
          </a:p>
          <a:p>
            <a:pPr>
              <a:defRPr>
                <a:solidFill>
                  <a:srgbClr val="FEFB27"/>
                </a:solidFill>
              </a:defRPr>
            </a:pPr>
            <a:r>
              <a:t>Scales (number of developers, commits, etc.)</a:t>
            </a:r>
          </a:p>
          <a:p>
            <a:pPr>
              <a:defRPr>
                <a:solidFill>
                  <a:srgbClr val="FEFB27"/>
                </a:solidFill>
              </a:defRPr>
            </a:pPr>
            <a:r>
              <a:t>Conflicts are detected early</a:t>
            </a:r>
          </a:p>
          <a:p>
            <a:pPr/>
            <a:r>
              <a:t>High quality, confident developers</a:t>
            </a:r>
          </a:p>
          <a:p>
            <a:pPr/>
            <a:r>
              <a:t>Might break development flow (due to code that might not even be released)</a:t>
            </a:r>
          </a:p>
          <a:p>
            <a:pPr>
              <a:spcBef>
                <a:spcPts val="3700"/>
              </a:spcBef>
            </a:pPr>
            <a:r>
              <a:t>Need for Gatekeeper system</a:t>
            </a:r>
          </a:p>
          <a:p>
            <a:pPr lvl="1">
              <a:spcBef>
                <a:spcPts val="1700"/>
              </a:spcBef>
            </a:pPr>
            <a:r>
              <a:t>feature flags might pollute the code</a:t>
            </a:r>
          </a:p>
          <a:p>
            <a:pPr lvl="1"/>
            <a:r>
              <a:t>part of the functionality might become dead code</a:t>
            </a:r>
          </a:p>
        </p:txBody>
      </p:sp>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3" name="Before integrating…"/>
          <p:cNvSpPr txBox="1"/>
          <p:nvPr>
            <p:ph type="title"/>
          </p:nvPr>
        </p:nvSpPr>
        <p:spPr>
          <a:prstGeom prst="rect">
            <a:avLst/>
          </a:prstGeom>
        </p:spPr>
        <p:txBody>
          <a:bodyPr/>
          <a:lstStyle/>
          <a:p>
            <a:pPr/>
            <a:r>
              <a:t>Before integrating…</a:t>
            </a:r>
          </a:p>
        </p:txBody>
      </p:sp>
      <p:sp>
        <p:nvSpPr>
          <p:cNvPr id="694" name="Review scenarios and features, or write scenarios in pairs…"/>
          <p:cNvSpPr txBox="1"/>
          <p:nvPr>
            <p:ph type="body" idx="1"/>
          </p:nvPr>
        </p:nvSpPr>
        <p:spPr>
          <a:prstGeom prst="rect">
            <a:avLst/>
          </a:prstGeom>
        </p:spPr>
        <p:txBody>
          <a:bodyPr/>
          <a:lstStyle/>
          <a:p>
            <a:pPr/>
            <a:r>
              <a:t>Review scenarios and features, or write scenarios in pairs</a:t>
            </a:r>
          </a:p>
          <a:p>
            <a:pPr/>
            <a:r>
              <a:t>Make sure they follow style and quality criteria</a:t>
            </a:r>
          </a:p>
          <a:p>
            <a:pPr/>
            <a:r>
              <a:t>Organize review procedures and meetings</a:t>
            </a:r>
          </a:p>
        </p:txBody>
      </p:sp>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6" name="Checklist"/>
          <p:cNvSpPr txBox="1"/>
          <p:nvPr>
            <p:ph type="title"/>
          </p:nvPr>
        </p:nvSpPr>
        <p:spPr>
          <a:prstGeom prst="rect">
            <a:avLst/>
          </a:prstGeom>
        </p:spPr>
        <p:txBody>
          <a:bodyPr/>
          <a:lstStyle/>
          <a:p>
            <a:pPr/>
            <a:r>
              <a:t>Checklist</a:t>
            </a:r>
          </a:p>
        </p:txBody>
      </p:sp>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 name="Checklist"/>
          <p:cNvSpPr txBox="1"/>
          <p:nvPr>
            <p:ph type="title"/>
          </p:nvPr>
        </p:nvSpPr>
        <p:spPr>
          <a:prstGeom prst="rect">
            <a:avLst/>
          </a:prstGeom>
        </p:spPr>
        <p:txBody>
          <a:bodyPr/>
          <a:lstStyle/>
          <a:p>
            <a:pPr/>
            <a:r>
              <a:t>Checklist</a:t>
            </a:r>
          </a:p>
        </p:txBody>
      </p:sp>
      <p:sp>
        <p:nvSpPr>
          <p:cNvPr id="699" name="Clear commit messages, exactly corresponding to what has changed…"/>
          <p:cNvSpPr txBox="1"/>
          <p:nvPr>
            <p:ph type="body" idx="1"/>
          </p:nvPr>
        </p:nvSpPr>
        <p:spPr>
          <a:xfrm>
            <a:off x="1270000" y="2768600"/>
            <a:ext cx="10464800" cy="6624754"/>
          </a:xfrm>
          <a:prstGeom prst="rect">
            <a:avLst/>
          </a:prstGeom>
        </p:spPr>
        <p:txBody>
          <a:bodyPr/>
          <a:lstStyle/>
          <a:p>
            <a:pPr/>
            <a:r>
              <a:t>Clear commit messages, exactly corresponding to what has changed</a:t>
            </a:r>
          </a:p>
          <a:p>
            <a:pPr lvl="1"/>
            <a:r>
              <a:t>no language errors</a:t>
            </a:r>
          </a:p>
          <a:p>
            <a:pPr/>
            <a:r>
              <a:t>Commit early and often</a:t>
            </a:r>
          </a:p>
          <a:p>
            <a:pPr lvl="1"/>
            <a:r>
              <a:t>avoid tangled commits</a:t>
            </a:r>
          </a:p>
          <a:p>
            <a:pPr lvl="1"/>
            <a:r>
              <a:t>aim for conceptual, modular changes</a:t>
            </a:r>
          </a:p>
          <a:p>
            <a:pPr/>
            <a:r>
              <a:t>Often integrate your code (small integrations, by merging to or from master)</a:t>
            </a:r>
          </a:p>
        </p:txBody>
      </p:sp>
    </p:spTree>
  </p:cSld>
  <p:clrMapOvr>
    <a:masterClrMapping/>
  </p:clrMapOvr>
  <p:transition xmlns:p14="http://schemas.microsoft.com/office/powerpoint/2010/main" spd="med" advClick="1"/>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Checklist"/>
          <p:cNvSpPr txBox="1"/>
          <p:nvPr>
            <p:ph type="title"/>
          </p:nvPr>
        </p:nvSpPr>
        <p:spPr>
          <a:prstGeom prst="rect">
            <a:avLst/>
          </a:prstGeom>
        </p:spPr>
        <p:txBody>
          <a:bodyPr/>
          <a:lstStyle/>
          <a:p>
            <a:pPr/>
            <a:r>
              <a:t>Checklist</a:t>
            </a:r>
          </a:p>
        </p:txBody>
      </p:sp>
      <p:sp>
        <p:nvSpPr>
          <p:cNvPr id="704" name="Antes de enviar um pull request, deve-se, obrigatoriamente, fazer um merge ou rebase para que suas modificações sejam aplicadas à versão mais atual do repositório central do seu projeto, não à última versão que você tinha na sua máquina e com informações"/>
          <p:cNvSpPr txBox="1"/>
          <p:nvPr>
            <p:ph type="body" idx="1"/>
          </p:nvPr>
        </p:nvSpPr>
        <p:spPr>
          <a:xfrm>
            <a:off x="172041" y="2118416"/>
            <a:ext cx="12660718" cy="7368316"/>
          </a:xfrm>
          <a:prstGeom prst="rect">
            <a:avLst/>
          </a:prstGeom>
        </p:spPr>
        <p:txBody>
          <a:bodyPr/>
          <a:lstStyle/>
          <a:p>
            <a:pPr>
              <a:defRPr sz="3600"/>
            </a:pPr>
            <a:r>
              <a:t>Antes de enviar um pull request, deve-se, obrigatoriamente, fazer um merge ou rebase para que suas modificações sejam aplicadas à versão mais atual do repositório central do seu projeto, não à última versão que você tinha na sua máquina e com informações desnecessárias.</a:t>
            </a:r>
          </a:p>
          <a:p>
            <a:pPr>
              <a:defRPr sz="3600"/>
            </a:pPr>
            <a:r>
              <a:t>A mensagem do pull request deve descrever com precisão e clareza o seu conteúdo.</a:t>
            </a:r>
          </a:p>
          <a:p>
            <a:pPr>
              <a:defRPr sz="3600"/>
            </a:pPr>
            <a:r>
              <a:t>Cada pull request deve incluir somente os arquivos que foram alterados para a atividade.</a:t>
            </a:r>
          </a:p>
        </p:txBody>
      </p:sp>
    </p:spTree>
  </p:cSld>
  <p:clrMapOvr>
    <a:masterClrMapping/>
  </p:clrMapOvr>
  <p:transition xmlns:p14="http://schemas.microsoft.com/office/powerpoint/2010/main" spd="med" advClick="1"/>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8" name="Checklist"/>
          <p:cNvSpPr txBox="1"/>
          <p:nvPr>
            <p:ph type="title"/>
          </p:nvPr>
        </p:nvSpPr>
        <p:spPr>
          <a:prstGeom prst="rect">
            <a:avLst/>
          </a:prstGeom>
        </p:spPr>
        <p:txBody>
          <a:bodyPr/>
          <a:lstStyle/>
          <a:p>
            <a:pPr/>
            <a:r>
              <a:t>Checklist</a:t>
            </a:r>
          </a:p>
        </p:txBody>
      </p:sp>
      <p:sp>
        <p:nvSpPr>
          <p:cNvPr id="709" name="Pull requests não devem conter arquivos gerados ou de configuração particular de cada máquina ou IDE, como .classpath, .project, .class. O mesmo vale para arquivos de log e similares. Não deve-se dar commits nesses arquivos. Use o .gitignore para evitar "/>
          <p:cNvSpPr txBox="1"/>
          <p:nvPr>
            <p:ph type="body" idx="1"/>
          </p:nvPr>
        </p:nvSpPr>
        <p:spPr>
          <a:xfrm>
            <a:off x="454243" y="1318670"/>
            <a:ext cx="12365564" cy="8066727"/>
          </a:xfrm>
          <a:prstGeom prst="rect">
            <a:avLst/>
          </a:prstGeom>
        </p:spPr>
        <p:txBody>
          <a:bodyPr/>
          <a:lstStyle/>
          <a:p>
            <a:pPr>
              <a:defRPr sz="3600"/>
            </a:pPr>
          </a:p>
          <a:p>
            <a:pPr>
              <a:defRPr sz="3600"/>
            </a:pPr>
            <a:r>
              <a:t>Pull requests não devem conter arquivos gerados ou de configuração particular de cada máquina ou IDE, como .classpath, .project, .class. O mesmo vale para arquivos de log e similares. Não deve-se dar commits nesses arquivos. Use o .gitignore para evitar esse problema.</a:t>
            </a:r>
          </a:p>
          <a:p>
            <a:pPr>
              <a:defRPr sz="3600"/>
            </a:pPr>
            <a:r>
              <a:t>Evite pular linhas, adicionar espaços, etc. em partes do código que você não precisa modificar; cada mudança desss precisa ser analisada por quem vai integrar a sua contribuição ao repositório principal, e podem gerar conflitos.</a:t>
            </a:r>
          </a:p>
          <a:p>
            <a:pPr>
              <a:defRPr sz="3600"/>
            </a:pPr>
            <a:r>
              <a:t>Tenha certeza de que todos os testes estejam passando na versão incluída no pull request.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git init"/>
          <p:cNvSpPr txBox="1"/>
          <p:nvPr>
            <p:ph type="title"/>
          </p:nvPr>
        </p:nvSpPr>
        <p:spPr>
          <a:prstGeom prst="rect">
            <a:avLst/>
          </a:prstGeom>
        </p:spPr>
        <p:txBody>
          <a:bodyPr/>
          <a:lstStyle/>
          <a:p>
            <a:pPr/>
            <a:r>
              <a:t>git init</a:t>
            </a:r>
          </a:p>
        </p:txBody>
      </p:sp>
      <p:pic>
        <p:nvPicPr>
          <p:cNvPr id="284" name="Image" descr="Image"/>
          <p:cNvPicPr>
            <a:picLocks noChangeAspect="1"/>
          </p:cNvPicPr>
          <p:nvPr/>
        </p:nvPicPr>
        <p:blipFill>
          <a:blip r:embed="rId2">
            <a:extLst/>
          </a:blip>
          <a:stretch>
            <a:fillRect/>
          </a:stretch>
        </p:blipFill>
        <p:spPr>
          <a:xfrm>
            <a:off x="4939305" y="2698335"/>
            <a:ext cx="7587399" cy="6836847"/>
          </a:xfrm>
          <a:prstGeom prst="rect">
            <a:avLst/>
          </a:prstGeom>
          <a:ln w="12700">
            <a:miter lim="400000"/>
          </a:ln>
        </p:spPr>
      </p:pic>
      <p:sp>
        <p:nvSpPr>
          <p:cNvPr id="285" name="Arrow"/>
          <p:cNvSpPr/>
          <p:nvPr/>
        </p:nvSpPr>
        <p:spPr>
          <a:xfrm>
            <a:off x="1137147" y="5481758"/>
            <a:ext cx="2784602" cy="1270001"/>
          </a:xfrm>
          <a:prstGeom prst="rightArrow">
            <a:avLst>
              <a:gd name="adj1" fmla="val 32000"/>
              <a:gd name="adj2" fmla="val 64000"/>
            </a:avLst>
          </a:prstGeom>
          <a:blipFill>
            <a:blip r:embed="rId3"/>
          </a:blipFill>
          <a:ln w="12700">
            <a:miter lim="400000"/>
          </a:ln>
        </p:spPr>
        <p:txBody>
          <a:bodyPr lIns="50800" tIns="50800" rIns="50800" bIns="50800" anchor="ctr"/>
          <a:lstStyle/>
          <a:p>
            <a:pPr>
              <a:defRPr sz="3000">
                <a:effectLst>
                  <a:outerShdw sx="100000" sy="100000" kx="0" ky="0" algn="b" rotWithShape="0" blurRad="38100" dist="12700" dir="5400000">
                    <a:srgbClr val="000000">
                      <a:alpha val="50000"/>
                    </a:srgbClr>
                  </a:outerShdw>
                </a:effectLst>
              </a:defRPr>
            </a:pPr>
          </a:p>
        </p:txBody>
      </p:sp>
    </p:spTree>
  </p:cSld>
  <p:clrMapOvr>
    <a:masterClrMapping/>
  </p:clrMapOvr>
  <p:transition xmlns:p14="http://schemas.microsoft.com/office/powerpoint/2010/main" spd="med" advClick="1"/>
</p:sld>
</file>

<file path=ppt/slides/slide1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1" name="Change requests and change managements"/>
          <p:cNvSpPr txBox="1"/>
          <p:nvPr>
            <p:ph type="title"/>
          </p:nvPr>
        </p:nvSpPr>
        <p:spPr>
          <a:xfrm>
            <a:off x="1270000" y="1853555"/>
            <a:ext cx="10464800" cy="6046490"/>
          </a:xfrm>
          <a:prstGeom prst="rect">
            <a:avLst/>
          </a:prstGeom>
        </p:spPr>
        <p:txBody>
          <a:bodyPr/>
          <a:lstStyle/>
          <a:p>
            <a:pPr/>
            <a:r>
              <a:t>Change requests and change managements</a:t>
            </a:r>
          </a:p>
        </p:txBody>
      </p:sp>
    </p:spTree>
  </p:cSld>
  <p:clrMapOvr>
    <a:masterClrMapping/>
  </p:clrMapOvr>
  <p:transition xmlns:p14="http://schemas.microsoft.com/office/powerpoint/2010/main" spd="med" advClick="1"/>
</p:sld>
</file>

<file path=ppt/slides/slide1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3" name="Issues or change requests"/>
          <p:cNvSpPr txBox="1"/>
          <p:nvPr>
            <p:ph type="title"/>
          </p:nvPr>
        </p:nvSpPr>
        <p:spPr>
          <a:prstGeom prst="rect">
            <a:avLst/>
          </a:prstGeom>
        </p:spPr>
        <p:txBody>
          <a:bodyPr/>
          <a:lstStyle>
            <a:lvl1pPr defTabSz="554990">
              <a:defRPr sz="7979"/>
            </a:lvl1pPr>
          </a:lstStyle>
          <a:p>
            <a:pPr/>
            <a:r>
              <a:t>Issues or change requests</a:t>
            </a:r>
          </a:p>
        </p:txBody>
      </p:sp>
      <p:sp>
        <p:nvSpPr>
          <p:cNvPr id="714" name="Bug report…"/>
          <p:cNvSpPr txBox="1"/>
          <p:nvPr>
            <p:ph type="body" idx="1"/>
          </p:nvPr>
        </p:nvSpPr>
        <p:spPr>
          <a:prstGeom prst="rect">
            <a:avLst/>
          </a:prstGeom>
        </p:spPr>
        <p:txBody>
          <a:bodyPr/>
          <a:lstStyle/>
          <a:p>
            <a:pPr marL="862330" indent="-554355" defTabSz="566674">
              <a:spcBef>
                <a:spcPts val="2300"/>
              </a:spcBef>
              <a:defRPr sz="4074"/>
            </a:pPr>
            <a:r>
              <a:t>Bug report</a:t>
            </a:r>
          </a:p>
          <a:p>
            <a:pPr marL="862330" indent="-554355" defTabSz="566674">
              <a:spcBef>
                <a:spcPts val="2300"/>
              </a:spcBef>
              <a:defRPr sz="4074"/>
            </a:pPr>
            <a:r>
              <a:t>Need for new feature or scenario</a:t>
            </a:r>
          </a:p>
          <a:p>
            <a:pPr marL="862330" indent="-554355" defTabSz="566674">
              <a:spcBef>
                <a:spcPts val="2300"/>
              </a:spcBef>
              <a:defRPr sz="4074"/>
            </a:pPr>
            <a:r>
              <a:t>Need for changing a particular feature</a:t>
            </a:r>
          </a:p>
          <a:p>
            <a:pPr marL="862330" indent="-554355" defTabSz="566674">
              <a:spcBef>
                <a:spcPts val="2300"/>
              </a:spcBef>
              <a:defRPr sz="4074"/>
            </a:pPr>
            <a:r>
              <a:t>Need for code improvement</a:t>
            </a:r>
          </a:p>
          <a:p>
            <a:pPr marL="862330" indent="-554355" defTabSz="566674">
              <a:spcBef>
                <a:spcPts val="2300"/>
              </a:spcBef>
              <a:defRPr sz="4074"/>
            </a:pPr>
            <a:r>
              <a:t>Need for performance improvement</a:t>
            </a:r>
          </a:p>
          <a:p>
            <a:pPr marL="862330" indent="-554355" defTabSz="566674">
              <a:spcBef>
                <a:spcPts val="2300"/>
              </a:spcBef>
              <a:defRPr sz="4074"/>
            </a:pPr>
            <a:r>
              <a:t>Chore description (provide no direct value to the customer)</a:t>
            </a:r>
          </a:p>
        </p:txBody>
      </p:sp>
    </p:spTree>
  </p:cSld>
  <p:clrMapOvr>
    <a:masterClrMapping/>
  </p:clrMapOvr>
  <p:transition xmlns:p14="http://schemas.microsoft.com/office/powerpoint/2010/main" spd="med" advClick="1"/>
</p:sld>
</file>

<file path=ppt/slides/slide1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6" name="Take notes, now!"/>
          <p:cNvSpPr txBox="1"/>
          <p:nvPr>
            <p:ph type="title"/>
          </p:nvPr>
        </p:nvSpPr>
        <p:spPr>
          <a:xfrm>
            <a:off x="1270000" y="1638300"/>
            <a:ext cx="10464800" cy="5867400"/>
          </a:xfrm>
          <a:prstGeom prst="rect">
            <a:avLst/>
          </a:prstGeom>
        </p:spPr>
        <p:txBody>
          <a:bodyPr/>
          <a:lstStyle>
            <a:lvl1pPr>
              <a:defRPr sz="14200"/>
            </a:lvl1pPr>
          </a:lstStyle>
          <a:p>
            <a:pPr/>
            <a:r>
              <a:t>Take notes, now!</a:t>
            </a:r>
          </a:p>
        </p:txBody>
      </p:sp>
    </p:spTree>
  </p:cSld>
  <p:clrMapOvr>
    <a:masterClrMapping/>
  </p:clrMapOvr>
  <p:transition xmlns:p14="http://schemas.microsoft.com/office/powerpoint/2010/main" spd="med" advClick="1"/>
</p:sld>
</file>

<file path=ppt/slides/slide1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8" name="Hands on exercises"/>
          <p:cNvSpPr txBox="1"/>
          <p:nvPr>
            <p:ph type="title"/>
          </p:nvPr>
        </p:nvSpPr>
        <p:spPr>
          <a:xfrm>
            <a:off x="1270000" y="1182774"/>
            <a:ext cx="10464800" cy="5867401"/>
          </a:xfrm>
          <a:prstGeom prst="rect">
            <a:avLst/>
          </a:prstGeom>
        </p:spPr>
        <p:txBody>
          <a:bodyPr/>
          <a:lstStyle>
            <a:lvl1pPr>
              <a:defRPr sz="14200"/>
            </a:lvl1pPr>
          </a:lstStyle>
          <a:p>
            <a:pPr/>
            <a:r>
              <a:t>Hands on exercises</a:t>
            </a:r>
          </a:p>
        </p:txBody>
      </p:sp>
    </p:spTree>
  </p:cSld>
  <p:clrMapOvr>
    <a:masterClrMapping/>
  </p:clrMapOvr>
  <p:transition xmlns:p14="http://schemas.microsoft.com/office/powerpoint/2010/main" spd="med" advClick="1"/>
</p:sld>
</file>

<file path=ppt/slides/slide1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2" name="Configuration management 3"/>
          <p:cNvSpPr txBox="1"/>
          <p:nvPr>
            <p:ph type="title"/>
          </p:nvPr>
        </p:nvSpPr>
        <p:spPr>
          <a:prstGeom prst="rect">
            <a:avLst/>
          </a:prstGeom>
        </p:spPr>
        <p:txBody>
          <a:bodyPr/>
          <a:lstStyle/>
          <a:p>
            <a:pPr/>
            <a:r>
              <a:t>Configuration management 3</a:t>
            </a:r>
          </a:p>
        </p:txBody>
      </p:sp>
    </p:spTree>
  </p:cSld>
  <p:clrMapOvr>
    <a:masterClrMapping/>
  </p:clrMapOvr>
  <p:transition xmlns:p14="http://schemas.microsoft.com/office/powerpoint/2010/main" spd="med" advClick="1"/>
</p:sld>
</file>

<file path=ppt/slides/slide1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CM research at CIn"/>
          <p:cNvSpPr txBox="1"/>
          <p:nvPr>
            <p:ph type="title"/>
          </p:nvPr>
        </p:nvSpPr>
        <p:spPr>
          <a:prstGeom prst="rect">
            <a:avLst/>
          </a:prstGeom>
        </p:spPr>
        <p:txBody>
          <a:bodyPr/>
          <a:lstStyle/>
          <a:p>
            <a:pPr/>
            <a:r>
              <a:t>CM research at CIn</a:t>
            </a:r>
          </a:p>
        </p:txBody>
      </p:sp>
      <p:sp>
        <p:nvSpPr>
          <p:cNvPr id="725" name="Advanced merging tools: Paulo…"/>
          <p:cNvSpPr txBox="1"/>
          <p:nvPr>
            <p:ph type="body" idx="1"/>
          </p:nvPr>
        </p:nvSpPr>
        <p:spPr>
          <a:prstGeom prst="rect">
            <a:avLst/>
          </a:prstGeom>
        </p:spPr>
        <p:txBody>
          <a:bodyPr/>
          <a:lstStyle/>
          <a:p>
            <a:pPr/>
            <a:r>
              <a:t>Advanced merging tools: Paulo</a:t>
            </a:r>
          </a:p>
          <a:p>
            <a:pPr/>
            <a:r>
              <a:t>Collaboration conflicts characteristics: Paulo</a:t>
            </a:r>
          </a:p>
        </p:txBody>
      </p:sp>
    </p:spTree>
  </p:cSld>
  <p:clrMapOvr>
    <a:masterClrMapping/>
  </p:clrMapOvr>
  <p:transition xmlns:p14="http://schemas.microsoft.com/office/powerpoint/2010/main" spd="med" advClick="1"/>
</p:sld>
</file>

<file path=ppt/slides/slide1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7" name="To do after class"/>
          <p:cNvSpPr txBox="1"/>
          <p:nvPr>
            <p:ph type="title"/>
          </p:nvPr>
        </p:nvSpPr>
        <p:spPr>
          <a:prstGeom prst="rect">
            <a:avLst/>
          </a:prstGeom>
        </p:spPr>
        <p:txBody>
          <a:bodyPr/>
          <a:lstStyle/>
          <a:p>
            <a:pPr/>
            <a:r>
              <a:t>To do after class</a:t>
            </a:r>
          </a:p>
        </p:txBody>
      </p:sp>
      <p:sp>
        <p:nvSpPr>
          <p:cNvPr id="728" name="Answer questionnaire (check classroom assignment), study correct answers…"/>
          <p:cNvSpPr txBox="1"/>
          <p:nvPr>
            <p:ph type="body" idx="1"/>
          </p:nvPr>
        </p:nvSpPr>
        <p:spPr>
          <a:xfrm>
            <a:off x="1270000" y="2768600"/>
            <a:ext cx="10464800" cy="6420876"/>
          </a:xfrm>
          <a:prstGeom prst="rect">
            <a:avLst/>
          </a:prstGeom>
        </p:spPr>
        <p:txBody>
          <a:bodyPr/>
          <a:lstStyle/>
          <a:p>
            <a:pPr/>
            <a:r>
              <a:t>Answer questionnaire (check classroom assignment), study correct answers </a:t>
            </a:r>
          </a:p>
          <a:p>
            <a:pPr/>
            <a:r>
              <a:t>Finish exercise (check classroom assignment), study correct answers</a:t>
            </a:r>
          </a:p>
          <a:p>
            <a:pPr/>
            <a:r>
              <a:t>Read, again, part of chapter 10 in the textbook </a:t>
            </a:r>
          </a:p>
          <a:p>
            <a:pPr/>
            <a:r>
              <a:rPr u="sng">
                <a:hlinkClick r:id="rId3" invalidUrl="" action="" tgtFrame="" tooltip="" history="1" highlightClick="0" endSnd="0"/>
              </a:rPr>
              <a:t>Evaluate classes</a:t>
            </a:r>
          </a:p>
          <a:p>
            <a:pPr/>
            <a:r>
              <a:t>Study questions from previous exams</a:t>
            </a:r>
          </a:p>
        </p:txBody>
      </p:sp>
    </p:spTree>
  </p:cSld>
  <p:clrMapOvr>
    <a:masterClrMapping/>
  </p:clrMapOvr>
  <p:transition xmlns:p14="http://schemas.microsoft.com/office/powerpoint/2010/main" spd="med" advClick="1"/>
</p:sld>
</file>

<file path=ppt/slides/slide1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2" name="To do after class"/>
          <p:cNvSpPr txBox="1"/>
          <p:nvPr>
            <p:ph type="title"/>
          </p:nvPr>
        </p:nvSpPr>
        <p:spPr>
          <a:prstGeom prst="rect">
            <a:avLst/>
          </a:prstGeom>
        </p:spPr>
        <p:txBody>
          <a:bodyPr/>
          <a:lstStyle/>
          <a:p>
            <a:pPr/>
            <a:r>
              <a:t>To do after class</a:t>
            </a:r>
          </a:p>
        </p:txBody>
      </p:sp>
      <p:sp>
        <p:nvSpPr>
          <p:cNvPr id="733" name="Use Pro Git, and Git Cheat Sheet as  references…"/>
          <p:cNvSpPr txBox="1"/>
          <p:nvPr>
            <p:ph type="body" idx="1"/>
          </p:nvPr>
        </p:nvSpPr>
        <p:spPr>
          <a:xfrm>
            <a:off x="752976" y="2267304"/>
            <a:ext cx="10981824" cy="7261690"/>
          </a:xfrm>
          <a:prstGeom prst="rect">
            <a:avLst/>
          </a:prstGeom>
        </p:spPr>
        <p:txBody>
          <a:bodyPr/>
          <a:lstStyle/>
          <a:p>
            <a:pPr/>
            <a:r>
              <a:t>Use </a:t>
            </a:r>
            <a:r>
              <a:rPr u="sng">
                <a:hlinkClick r:id="rId2" invalidUrl="" action="" tgtFrame="" tooltip="" history="1" highlightClick="0" endSnd="0"/>
              </a:rPr>
              <a:t>Pro Git</a:t>
            </a:r>
            <a:r>
              <a:t>, and </a:t>
            </a:r>
            <a:r>
              <a:rPr u="sng">
                <a:hlinkClick r:id="rId3" invalidUrl="" action="" tgtFrame="" tooltip="" history="1" highlightClick="0" endSnd="0"/>
              </a:rPr>
              <a:t>Git Cheat Sheet</a:t>
            </a:r>
            <a:r>
              <a:t> as  references</a:t>
            </a:r>
          </a:p>
          <a:p>
            <a:pPr/>
            <a:r>
              <a:t>Read either </a:t>
            </a:r>
            <a:r>
              <a:rPr u="sng">
                <a:hlinkClick r:id="rId4" invalidUrl="" action="" tgtFrame="" tooltip="" history="1" highlightClick="0" endSnd="0"/>
              </a:rPr>
              <a:t>Git concepts simplified</a:t>
            </a:r>
            <a:r>
              <a:t> or </a:t>
            </a:r>
            <a:r>
              <a:rPr u="sng">
                <a:hlinkClick r:id="rId5" invalidUrl="" action="" tgtFrame="" tooltip="" history="1" highlightClick="0" endSnd="0"/>
              </a:rPr>
              <a:t>A Visual Git Reference</a:t>
            </a:r>
          </a:p>
          <a:p>
            <a:pPr/>
            <a:r>
              <a:t>Opcionalmente, ler </a:t>
            </a:r>
            <a:r>
              <a:rPr u="sng">
                <a:hlinkClick r:id="rId6" invalidUrl="" action="" tgtFrame="" tooltip="" history="1" highlightClick="0" endSnd="0"/>
              </a:rPr>
              <a:t>artigo</a:t>
            </a:r>
            <a:r>
              <a:t> que descreve um workflow colaborativo, e outro </a:t>
            </a:r>
            <a:r>
              <a:rPr u="sng">
                <a:hlinkClick r:id="rId7" invalidUrl="" action="" tgtFrame="" tooltip="" history="1" highlightClick="0" endSnd="0"/>
              </a:rPr>
              <a:t>artigo</a:t>
            </a:r>
            <a:r>
              <a:t> que adiciona mais alguns detalhes</a:t>
            </a:r>
          </a:p>
          <a:p>
            <a:pPr/>
            <a:r>
              <a:t>Opcionalmente, instale e use uma </a:t>
            </a:r>
            <a:r>
              <a:rPr u="sng">
                <a:hlinkClick r:id="rId8" invalidUrl="" action="" tgtFrame="" tooltip="" history="1" highlightClick="0" endSnd="0"/>
              </a:rPr>
              <a:t>ferramenta</a:t>
            </a:r>
            <a:r>
              <a:t> que ajuda na resolução de conflitos</a:t>
            </a:r>
          </a:p>
        </p:txBody>
      </p:sp>
    </p:spTree>
  </p:cSld>
  <p:clrMapOvr>
    <a:masterClrMapping/>
  </p:clrMapOvr>
  <p:transition xmlns:p14="http://schemas.microsoft.com/office/powerpoint/2010/main" spd="med" advClick="1"/>
</p:sld>
</file>

<file path=ppt/slides/slide1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5" name="Questions from previous exams"/>
          <p:cNvSpPr txBox="1"/>
          <p:nvPr>
            <p:ph type="title"/>
          </p:nvPr>
        </p:nvSpPr>
        <p:spPr>
          <a:prstGeom prst="rect">
            <a:avLst/>
          </a:prstGeom>
        </p:spPr>
        <p:txBody>
          <a:bodyPr/>
          <a:lstStyle/>
          <a:p>
            <a:pPr/>
            <a:r>
              <a:t>Questions from previous exams</a:t>
            </a:r>
          </a:p>
        </p:txBody>
      </p:sp>
      <p:sp>
        <p:nvSpPr>
          <p:cNvPr id="736" name="Explique brevemente (a) o que é um branch em um sistema de controle de versão, e (b) porque você criaria um em seu projeto. Explique também (c) o propósito e o funcionamento da operação de merge.…"/>
          <p:cNvSpPr txBox="1"/>
          <p:nvPr>
            <p:ph type="body" idx="1"/>
          </p:nvPr>
        </p:nvSpPr>
        <p:spPr>
          <a:xfrm>
            <a:off x="1270000" y="1301146"/>
            <a:ext cx="10464800" cy="7957583"/>
          </a:xfrm>
          <a:prstGeom prst="rect">
            <a:avLst/>
          </a:prstGeom>
        </p:spPr>
        <p:txBody>
          <a:bodyPr/>
          <a:lstStyle/>
          <a:p>
            <a:pPr>
              <a:defRPr sz="3400"/>
            </a:pPr>
          </a:p>
          <a:p>
            <a:pPr>
              <a:defRPr sz="3400"/>
            </a:pPr>
            <a:r>
              <a:t>Explique brevemente (a) o que é um branch em um sistema de controle de versão, e (b) porque você criaria um em seu projeto. Explique também (c) o propósito e o funcionamento da operação de merge.</a:t>
            </a:r>
          </a:p>
          <a:p>
            <a:pPr>
              <a:defRPr sz="3400"/>
            </a:pPr>
            <a:r>
              <a:t>Podemos tanto fazer merge de mudanças do branch principal em um branch de feature (atualizando o branch de feature) quanto fazer merge de mudanças de um branch de feature no branch principal (atualizando o branch principal)? Explique brevemente sua resposta.</a:t>
            </a:r>
          </a:p>
        </p:txBody>
      </p:sp>
    </p:spTree>
  </p:cSld>
  <p:clrMapOvr>
    <a:masterClrMapping/>
  </p:clrMapOvr>
  <p:transition xmlns:p14="http://schemas.microsoft.com/office/powerpoint/2010/main" spd="med" advClick="1"/>
</p:sld>
</file>

<file path=ppt/slides/slide1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38" name="Software and systems engineering"/>
          <p:cNvSpPr txBox="1"/>
          <p:nvPr>
            <p:ph type="ctrTitle"/>
          </p:nvPr>
        </p:nvSpPr>
        <p:spPr>
          <a:prstGeom prst="rect">
            <a:avLst/>
          </a:prstGeom>
        </p:spPr>
        <p:txBody>
          <a:bodyPr>
            <a:normAutofit fontScale="100000" lnSpcReduction="0"/>
          </a:bodyPr>
          <a:lstStyle/>
          <a:p>
            <a:pPr/>
            <a:r>
              <a:t>Software and systems engineering</a:t>
            </a:r>
          </a:p>
        </p:txBody>
      </p:sp>
      <p:sp>
        <p:nvSpPr>
          <p:cNvPr id="739" name="Paulo Borba…"/>
          <p:cNvSpPr txBox="1"/>
          <p:nvPr>
            <p:ph type="subTitle"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740" name="phmb@cin.ufpe.br ◈ twitter.com/pauloborba"/>
          <p:cNvSpPr txBox="1"/>
          <p:nvPr/>
        </p:nvSpPr>
        <p:spPr>
          <a:xfrm>
            <a:off x="2581944" y="8997950"/>
            <a:ext cx="7848601"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2400">
                <a:solidFill>
                  <a:srgbClr val="F3F9F6"/>
                </a:solidFill>
                <a:latin typeface="Courier New"/>
                <a:ea typeface="Courier New"/>
                <a:cs typeface="Courier New"/>
                <a:sym typeface="Courier New"/>
              </a:defRPr>
            </a:pPr>
            <a:r>
              <a:rPr u="sng">
                <a:hlinkClick r:id="rId2" invalidUrl="" action="" tgtFrame="" tooltip="" history="1" highlightClick="0" endSnd="0"/>
              </a:rPr>
              <a:t>phmb@cin.ufpe.br</a:t>
            </a:r>
            <a:r>
              <a:t> ◈ </a:t>
            </a:r>
            <a:r>
              <a:rPr u="sng">
                <a:hlinkClick r:id="rId3" invalidUrl="" action="" tgtFrame="" tooltip="" history="1" highlightClick="0" endSnd="0"/>
              </a:rPr>
              <a:t>twitter.com/pauloborba</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From an existing repository"/>
          <p:cNvSpPr txBox="1"/>
          <p:nvPr>
            <p:ph type="title"/>
          </p:nvPr>
        </p:nvSpPr>
        <p:spPr>
          <a:prstGeom prst="rect">
            <a:avLst/>
          </a:prstGeom>
        </p:spPr>
        <p:txBody>
          <a:bodyPr/>
          <a:lstStyle/>
          <a:p>
            <a:pPr/>
            <a:r>
              <a:t>From an existing repository</a:t>
            </a:r>
          </a:p>
        </p:txBody>
      </p:sp>
    </p:spTree>
  </p:cSld>
  <p:clrMapOvr>
    <a:masterClrMapping/>
  </p:clrMapOvr>
  <p:transition xmlns:p14="http://schemas.microsoft.com/office/powerpoint/2010/main" spd="med" advClick="1"/>
</p:sld>
</file>

<file path=ppt/slides/slide1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42" name="Title 1"/>
          <p:cNvSpPr txBox="1"/>
          <p:nvPr>
            <p:ph type="title"/>
          </p:nvPr>
        </p:nvSpPr>
        <p:spPr>
          <a:xfrm>
            <a:off x="5527041" y="1896475"/>
            <a:ext cx="6792686" cy="1547475"/>
          </a:xfrm>
          <a:prstGeom prst="rect">
            <a:avLst/>
          </a:prstGeom>
        </p:spPr>
        <p:txBody>
          <a:bodyPr/>
          <a:lstStyle>
            <a:lvl1pPr>
              <a:defRPr spc="-140"/>
            </a:lvl1pPr>
          </a:lstStyle>
          <a:p>
            <a:pPr/>
            <a:r>
              <a:t>About me</a:t>
            </a:r>
          </a:p>
        </p:txBody>
      </p:sp>
      <p:pic>
        <p:nvPicPr>
          <p:cNvPr id="743" name="Picture 5" descr="Picture 5"/>
          <p:cNvPicPr>
            <a:picLocks noChangeAspect="1"/>
          </p:cNvPicPr>
          <p:nvPr/>
        </p:nvPicPr>
        <p:blipFill>
          <a:blip r:embed="rId2">
            <a:extLst/>
          </a:blip>
          <a:srcRect l="13652" t="0" r="15572" b="1"/>
          <a:stretch>
            <a:fillRect/>
          </a:stretch>
        </p:blipFill>
        <p:spPr>
          <a:xfrm>
            <a:off x="20" y="1206262"/>
            <a:ext cx="4964563" cy="7328139"/>
          </a:xfrm>
          <a:prstGeom prst="rect">
            <a:avLst/>
          </a:prstGeom>
          <a:ln w="12700">
            <a:miter lim="400000"/>
          </a:ln>
        </p:spPr>
      </p:pic>
      <p:sp>
        <p:nvSpPr>
          <p:cNvPr id="744" name="TextBox 3"/>
          <p:cNvSpPr txBox="1"/>
          <p:nvPr/>
        </p:nvSpPr>
        <p:spPr>
          <a:xfrm>
            <a:off x="5527041" y="3613475"/>
            <a:ext cx="6792686" cy="38173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l" defTabSz="1300480">
              <a:lnSpc>
                <a:spcPct val="90000"/>
              </a:lnSpc>
              <a:spcBef>
                <a:spcPts val="800"/>
              </a:spcBef>
              <a:defRPr sz="2400">
                <a:solidFill>
                  <a:srgbClr val="404040"/>
                </a:solidFill>
                <a:latin typeface="Calibri"/>
                <a:ea typeface="Calibri"/>
                <a:cs typeface="Calibri"/>
                <a:sym typeface="Calibri"/>
              </a:defRPr>
            </a:pPr>
            <a:r>
              <a:t>Derrick Stolee</a:t>
            </a:r>
            <a:endParaRPr b="1"/>
          </a:p>
          <a:p>
            <a:pPr algn="l" defTabSz="1300480">
              <a:lnSpc>
                <a:spcPct val="90000"/>
              </a:lnSpc>
              <a:spcBef>
                <a:spcPts val="800"/>
              </a:spcBef>
              <a:defRPr sz="2400">
                <a:solidFill>
                  <a:srgbClr val="404040"/>
                </a:solidFill>
                <a:latin typeface="Calibri"/>
                <a:ea typeface="Calibri"/>
                <a:cs typeface="Calibri"/>
                <a:sym typeface="Calibri"/>
              </a:defRPr>
            </a:pPr>
            <a:r>
              <a:t>Software Engineer</a:t>
            </a:r>
          </a:p>
          <a:p>
            <a:pPr algn="l" defTabSz="1300480">
              <a:lnSpc>
                <a:spcPct val="90000"/>
              </a:lnSpc>
              <a:spcBef>
                <a:spcPts val="800"/>
              </a:spcBef>
              <a:defRPr b="1" sz="2400">
                <a:solidFill>
                  <a:srgbClr val="404040"/>
                </a:solidFill>
                <a:latin typeface="Calibri"/>
                <a:ea typeface="Calibri"/>
                <a:cs typeface="Calibri"/>
                <a:sym typeface="Calibri"/>
              </a:defRPr>
            </a:pPr>
            <a:r>
              <a:t>Git Ecosystem</a:t>
            </a:r>
          </a:p>
          <a:p>
            <a:pPr algn="l" defTabSz="1300480">
              <a:lnSpc>
                <a:spcPct val="90000"/>
              </a:lnSpc>
              <a:spcBef>
                <a:spcPts val="800"/>
              </a:spcBef>
              <a:defRPr sz="2400">
                <a:solidFill>
                  <a:srgbClr val="404040"/>
                </a:solidFill>
                <a:latin typeface="Calibri"/>
                <a:ea typeface="Calibri"/>
                <a:cs typeface="Calibri"/>
                <a:sym typeface="Calibri"/>
              </a:defRPr>
            </a:pPr>
          </a:p>
          <a:p>
            <a:pPr algn="l" defTabSz="1300480">
              <a:lnSpc>
                <a:spcPct val="90000"/>
              </a:lnSpc>
              <a:spcBef>
                <a:spcPts val="800"/>
              </a:spcBef>
              <a:defRPr sz="2400">
                <a:solidFill>
                  <a:srgbClr val="404040"/>
                </a:solidFill>
                <a:latin typeface="Calibri"/>
                <a:ea typeface="Calibri"/>
                <a:cs typeface="Calibri"/>
                <a:sym typeface="Calibri"/>
              </a:defRPr>
            </a:pPr>
            <a:r>
              <a:t>Git</a:t>
            </a:r>
          </a:p>
          <a:p>
            <a:pPr algn="l" defTabSz="1300480">
              <a:lnSpc>
                <a:spcPct val="90000"/>
              </a:lnSpc>
              <a:spcBef>
                <a:spcPts val="800"/>
              </a:spcBef>
              <a:defRPr sz="2400">
                <a:solidFill>
                  <a:srgbClr val="404040"/>
                </a:solidFill>
                <a:latin typeface="Calibri"/>
                <a:ea typeface="Calibri"/>
                <a:cs typeface="Calibri"/>
                <a:sym typeface="Calibri"/>
              </a:defRPr>
            </a:pPr>
            <a:r>
              <a:t>Git for Windows</a:t>
            </a:r>
          </a:p>
          <a:p>
            <a:pPr algn="l" defTabSz="1300480">
              <a:lnSpc>
                <a:spcPct val="90000"/>
              </a:lnSpc>
              <a:spcBef>
                <a:spcPts val="800"/>
              </a:spcBef>
              <a:defRPr sz="2400">
                <a:solidFill>
                  <a:srgbClr val="404040"/>
                </a:solidFill>
                <a:latin typeface="Calibri"/>
                <a:ea typeface="Calibri"/>
                <a:cs typeface="Calibri"/>
                <a:sym typeface="Calibri"/>
              </a:defRPr>
            </a:pPr>
            <a:r>
              <a:t>VFS for Git</a:t>
            </a:r>
          </a:p>
        </p:txBody>
      </p:sp>
      <p:pic>
        <p:nvPicPr>
          <p:cNvPr id="745" name="Picture 7" descr="Picture 7"/>
          <p:cNvPicPr>
            <a:picLocks noChangeAspect="1"/>
          </p:cNvPicPr>
          <p:nvPr/>
        </p:nvPicPr>
        <p:blipFill>
          <a:blip r:embed="rId3">
            <a:extLst/>
          </a:blip>
          <a:srcRect l="50384" t="0" r="0" b="0"/>
          <a:stretch>
            <a:fillRect/>
          </a:stretch>
        </p:blipFill>
        <p:spPr>
          <a:xfrm>
            <a:off x="8293192" y="3577568"/>
            <a:ext cx="3536614" cy="3914860"/>
          </a:xfrm>
          <a:prstGeom prst="rect">
            <a:avLst/>
          </a:prstGeom>
          <a:ln w="12700">
            <a:miter lim="400000"/>
          </a:ln>
        </p:spPr>
      </p:pic>
      <p:sp>
        <p:nvSpPr>
          <p:cNvPr id="746" name="TextBox 9"/>
          <p:cNvSpPr txBox="1"/>
          <p:nvPr/>
        </p:nvSpPr>
        <p:spPr>
          <a:xfrm>
            <a:off x="6976957" y="7510333"/>
            <a:ext cx="6708383" cy="4531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algn="l" defTabSz="650240">
              <a:defRPr sz="2400">
                <a:solidFill>
                  <a:srgbClr val="000000"/>
                </a:solidFill>
                <a:latin typeface="Calibri"/>
                <a:ea typeface="Calibri"/>
                <a:cs typeface="Calibri"/>
                <a:sym typeface="Calibri"/>
              </a:defRPr>
            </a:lvl1pPr>
          </a:lstStyle>
          <a:p>
            <a:pPr/>
            <a:r>
              <a:t>https://github.com/git/git/graphs/contributors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4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5" grpId="1"/>
      <p:bldP build="whole" bldLvl="1" animBg="1" rev="0" advAuto="0" spid="746" grpId="2"/>
    </p:bldLst>
  </p:timing>
</p:sld>
</file>

<file path=ppt/slides/slide1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48" name="Title 1"/>
          <p:cNvSpPr txBox="1"/>
          <p:nvPr>
            <p:ph type="title"/>
          </p:nvPr>
        </p:nvSpPr>
        <p:spPr>
          <a:xfrm>
            <a:off x="5527041" y="1896475"/>
            <a:ext cx="6792686" cy="1547475"/>
          </a:xfrm>
          <a:prstGeom prst="rect">
            <a:avLst/>
          </a:prstGeom>
        </p:spPr>
        <p:txBody>
          <a:bodyPr/>
          <a:lstStyle>
            <a:lvl1pPr>
              <a:defRPr spc="-140"/>
            </a:lvl1pPr>
          </a:lstStyle>
          <a:p>
            <a:pPr/>
            <a:r>
              <a:t>About me</a:t>
            </a:r>
          </a:p>
        </p:txBody>
      </p:sp>
      <p:pic>
        <p:nvPicPr>
          <p:cNvPr id="749" name="Picture 5" descr="Picture 5"/>
          <p:cNvPicPr>
            <a:picLocks noChangeAspect="1"/>
          </p:cNvPicPr>
          <p:nvPr/>
        </p:nvPicPr>
        <p:blipFill>
          <a:blip r:embed="rId2">
            <a:extLst/>
          </a:blip>
          <a:srcRect l="13652" t="0" r="15572" b="1"/>
          <a:stretch>
            <a:fillRect/>
          </a:stretch>
        </p:blipFill>
        <p:spPr>
          <a:xfrm>
            <a:off x="20" y="1206262"/>
            <a:ext cx="4964563" cy="7328139"/>
          </a:xfrm>
          <a:prstGeom prst="rect">
            <a:avLst/>
          </a:prstGeom>
          <a:ln w="12700">
            <a:miter lim="400000"/>
          </a:ln>
        </p:spPr>
      </p:pic>
      <p:sp>
        <p:nvSpPr>
          <p:cNvPr id="750" name="TextBox 3"/>
          <p:cNvSpPr txBox="1"/>
          <p:nvPr/>
        </p:nvSpPr>
        <p:spPr>
          <a:xfrm>
            <a:off x="5527041" y="3613475"/>
            <a:ext cx="6792686" cy="381732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l" defTabSz="1300480">
              <a:lnSpc>
                <a:spcPct val="90000"/>
              </a:lnSpc>
              <a:spcBef>
                <a:spcPts val="800"/>
              </a:spcBef>
              <a:defRPr sz="2400">
                <a:solidFill>
                  <a:srgbClr val="404040"/>
                </a:solidFill>
                <a:latin typeface="Calibri"/>
                <a:ea typeface="Calibri"/>
                <a:cs typeface="Calibri"/>
                <a:sym typeface="Calibri"/>
              </a:defRPr>
            </a:pPr>
            <a:r>
              <a:t>Derrick Stolee</a:t>
            </a:r>
            <a:endParaRPr b="1"/>
          </a:p>
          <a:p>
            <a:pPr algn="l" defTabSz="1300480">
              <a:lnSpc>
                <a:spcPct val="90000"/>
              </a:lnSpc>
              <a:spcBef>
                <a:spcPts val="800"/>
              </a:spcBef>
              <a:defRPr sz="2400">
                <a:solidFill>
                  <a:srgbClr val="404040"/>
                </a:solidFill>
                <a:latin typeface="Calibri"/>
                <a:ea typeface="Calibri"/>
                <a:cs typeface="Calibri"/>
                <a:sym typeface="Calibri"/>
              </a:defRPr>
            </a:pPr>
            <a:r>
              <a:t>Live in Raleigh</a:t>
            </a:r>
          </a:p>
          <a:p>
            <a:pPr algn="l" defTabSz="1300480">
              <a:lnSpc>
                <a:spcPct val="90000"/>
              </a:lnSpc>
              <a:spcBef>
                <a:spcPts val="800"/>
              </a:spcBef>
              <a:defRPr sz="2400">
                <a:solidFill>
                  <a:srgbClr val="404040"/>
                </a:solidFill>
                <a:latin typeface="Calibri"/>
                <a:ea typeface="Calibri"/>
                <a:cs typeface="Calibri"/>
                <a:sym typeface="Calibri"/>
              </a:defRPr>
            </a:pPr>
            <a:r>
              <a:t>Work in RDU</a:t>
            </a:r>
          </a:p>
        </p:txBody>
      </p:sp>
      <p:pic>
        <p:nvPicPr>
          <p:cNvPr id="751" name="Picture 15" descr="Picture 15"/>
          <p:cNvPicPr>
            <a:picLocks noChangeAspect="1"/>
          </p:cNvPicPr>
          <p:nvPr/>
        </p:nvPicPr>
        <p:blipFill>
          <a:blip r:embed="rId3">
            <a:extLst/>
          </a:blip>
          <a:stretch>
            <a:fillRect/>
          </a:stretch>
        </p:blipFill>
        <p:spPr>
          <a:xfrm rot="1238097">
            <a:off x="3638336" y="6101672"/>
            <a:ext cx="1873692" cy="2966679"/>
          </a:xfrm>
          <a:prstGeom prst="rect">
            <a:avLst/>
          </a:prstGeom>
          <a:ln w="12700">
            <a:miter lim="400000"/>
          </a:ln>
        </p:spPr>
      </p:pic>
      <p:sp>
        <p:nvSpPr>
          <p:cNvPr id="752" name="TextBox 16"/>
          <p:cNvSpPr txBox="1"/>
          <p:nvPr/>
        </p:nvSpPr>
        <p:spPr>
          <a:xfrm rot="1270822">
            <a:off x="4048733" y="6376940"/>
            <a:ext cx="2582272" cy="4531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algn="l" defTabSz="650240">
              <a:defRPr sz="2400">
                <a:latin typeface="Calibri"/>
                <a:ea typeface="Calibri"/>
                <a:cs typeface="Calibri"/>
                <a:sym typeface="Calibri"/>
              </a:defRPr>
            </a:lvl1pPr>
          </a:lstStyle>
          <a:p>
            <a:pPr/>
            <a:r>
              <a:t>Dr. Kathryn Stolee</a:t>
            </a:r>
          </a:p>
        </p:txBody>
      </p:sp>
      <p:pic>
        <p:nvPicPr>
          <p:cNvPr id="753" name="Picture 17" descr="Picture 17"/>
          <p:cNvPicPr>
            <a:picLocks noChangeAspect="1"/>
          </p:cNvPicPr>
          <p:nvPr/>
        </p:nvPicPr>
        <p:blipFill>
          <a:blip r:embed="rId4">
            <a:extLst/>
          </a:blip>
          <a:stretch>
            <a:fillRect/>
          </a:stretch>
        </p:blipFill>
        <p:spPr>
          <a:xfrm>
            <a:off x="8586288" y="1335974"/>
            <a:ext cx="4314836" cy="6523056"/>
          </a:xfrm>
          <a:prstGeom prst="rect">
            <a:avLst/>
          </a:prstGeom>
          <a:ln w="12700">
            <a:miter lim="400000"/>
          </a:ln>
        </p:spPr>
      </p:pic>
      <p:sp>
        <p:nvSpPr>
          <p:cNvPr id="754" name="TextBox 7"/>
          <p:cNvSpPr txBox="1"/>
          <p:nvPr/>
        </p:nvSpPr>
        <p:spPr>
          <a:xfrm>
            <a:off x="6075863" y="6994156"/>
            <a:ext cx="2788102" cy="8087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l" defTabSz="650240">
              <a:defRPr sz="2400">
                <a:solidFill>
                  <a:srgbClr val="000000"/>
                </a:solidFill>
                <a:latin typeface="Calibri"/>
                <a:ea typeface="Calibri"/>
                <a:cs typeface="Calibri"/>
                <a:sym typeface="Calibri"/>
              </a:defRPr>
            </a:pPr>
            <a:r>
              <a:t>SE Faculty at NCSU</a:t>
            </a:r>
          </a:p>
          <a:p>
            <a:pPr algn="l" defTabSz="650240">
              <a:defRPr sz="2400">
                <a:solidFill>
                  <a:srgbClr val="000000"/>
                </a:solidFill>
                <a:latin typeface="Calibri"/>
                <a:ea typeface="Calibri"/>
                <a:cs typeface="Calibri"/>
                <a:sym typeface="Calibri"/>
              </a:defRPr>
            </a:pPr>
            <a:r>
              <a:t>Looking for RAs!</a:t>
            </a:r>
          </a:p>
        </p:txBody>
      </p:sp>
      <p:sp>
        <p:nvSpPr>
          <p:cNvPr id="755" name="Arrow: U-Turn 8"/>
          <p:cNvSpPr/>
          <p:nvPr/>
        </p:nvSpPr>
        <p:spPr>
          <a:xfrm flipH="1" rot="1410628">
            <a:off x="5511312" y="6187063"/>
            <a:ext cx="1343958" cy="6369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9450"/>
                </a:lnTo>
                <a:cubicBezTo>
                  <a:pt x="0" y="4231"/>
                  <a:pt x="2005" y="0"/>
                  <a:pt x="4478" y="0"/>
                </a:cubicBezTo>
                <a:lnTo>
                  <a:pt x="15842" y="0"/>
                </a:lnTo>
                <a:cubicBezTo>
                  <a:pt x="18315" y="0"/>
                  <a:pt x="20320" y="4231"/>
                  <a:pt x="20320" y="9450"/>
                </a:cubicBezTo>
                <a:lnTo>
                  <a:pt x="20320" y="10800"/>
                </a:lnTo>
                <a:lnTo>
                  <a:pt x="21600" y="10800"/>
                </a:lnTo>
                <a:lnTo>
                  <a:pt x="19041" y="16200"/>
                </a:lnTo>
                <a:lnTo>
                  <a:pt x="16482" y="10800"/>
                </a:lnTo>
                <a:lnTo>
                  <a:pt x="17761" y="10800"/>
                </a:lnTo>
                <a:lnTo>
                  <a:pt x="17761" y="9450"/>
                </a:lnTo>
                <a:cubicBezTo>
                  <a:pt x="17761" y="7213"/>
                  <a:pt x="16902" y="5400"/>
                  <a:pt x="15842" y="5400"/>
                </a:cubicBezTo>
                <a:lnTo>
                  <a:pt x="4478" y="5400"/>
                </a:lnTo>
                <a:cubicBezTo>
                  <a:pt x="3418" y="5400"/>
                  <a:pt x="2559" y="7213"/>
                  <a:pt x="2559" y="9450"/>
                </a:cubicBezTo>
                <a:lnTo>
                  <a:pt x="2559" y="21600"/>
                </a:lnTo>
                <a:close/>
              </a:path>
            </a:pathLst>
          </a:custGeom>
          <a:solidFill>
            <a:srgbClr val="6F6F74"/>
          </a:solidFill>
          <a:ln w="12700">
            <a:solidFill>
              <a:srgbClr val="515155"/>
            </a:solidFill>
          </a:ln>
        </p:spPr>
        <p:txBody>
          <a:bodyPr lIns="48767" tIns="48767" rIns="48767" bIns="48767" anchor="ctr"/>
          <a:lstStyle/>
          <a:p>
            <a:pPr defTabSz="650240">
              <a:defRPr sz="2400">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5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55"/>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752"/>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7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55" grpId="2"/>
      <p:bldP build="whole" bldLvl="1" animBg="1" rev="0" advAuto="0" spid="751" grpId="4"/>
      <p:bldP build="whole" bldLvl="1" animBg="1" rev="0" advAuto="0" spid="752" grpId="3"/>
      <p:bldP build="whole" bldLvl="1" animBg="1" rev="0" advAuto="0" spid="754" grpId="1"/>
    </p:bldLst>
  </p:timing>
</p:sld>
</file>

<file path=ppt/slides/slide1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757" name="Picture 2" descr="Picture 2"/>
          <p:cNvPicPr>
            <a:picLocks noChangeAspect="1"/>
          </p:cNvPicPr>
          <p:nvPr/>
        </p:nvPicPr>
        <p:blipFill>
          <a:blip r:embed="rId2">
            <a:alphaModFix amt="20000"/>
            <a:extLst/>
          </a:blip>
          <a:stretch>
            <a:fillRect/>
          </a:stretch>
        </p:blipFill>
        <p:spPr>
          <a:xfrm>
            <a:off x="2242818" y="1219199"/>
            <a:ext cx="8519163" cy="7315201"/>
          </a:xfrm>
          <a:prstGeom prst="rect">
            <a:avLst/>
          </a:prstGeom>
          <a:ln w="12700">
            <a:miter lim="400000"/>
          </a:ln>
        </p:spPr>
      </p:pic>
      <p:sp>
        <p:nvSpPr>
          <p:cNvPr id="758" name="Title 1"/>
          <p:cNvSpPr txBox="1"/>
          <p:nvPr/>
        </p:nvSpPr>
        <p:spPr>
          <a:xfrm>
            <a:off x="671914" y="1706879"/>
            <a:ext cx="9490118" cy="1621537"/>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lvl1pPr algn="l" defTabSz="1326566">
              <a:defRPr b="1" spc="-69" sz="5000">
                <a:solidFill>
                  <a:srgbClr val="000000"/>
                </a:solidFill>
                <a:latin typeface="Segoe UI"/>
                <a:ea typeface="Segoe UI"/>
                <a:cs typeface="Segoe UI"/>
                <a:sym typeface="Segoe UI"/>
              </a:defRPr>
            </a:lvl1pPr>
          </a:lstStyle>
          <a:p>
            <a:pPr/>
            <a:r>
              <a:t>Available roles and opportunities </a:t>
            </a:r>
          </a:p>
        </p:txBody>
      </p:sp>
      <p:sp>
        <p:nvSpPr>
          <p:cNvPr id="759" name="TextBox 6"/>
          <p:cNvSpPr txBox="1"/>
          <p:nvPr/>
        </p:nvSpPr>
        <p:spPr>
          <a:xfrm>
            <a:off x="5236611" y="5671654"/>
            <a:ext cx="2531578" cy="3341280"/>
          </a:xfrm>
          <a:prstGeom prst="rect">
            <a:avLst/>
          </a:prstGeom>
          <a:ln w="12700">
            <a:miter lim="400000"/>
          </a:ln>
          <a:extLst>
            <a:ext uri="{C572A759-6A51-4108-AA02-DFA0A04FC94B}">
              <ma14:wrappingTextBoxFlag xmlns:ma14="http://schemas.microsoft.com/office/mac/drawingml/2011/main" val="1"/>
            </a:ext>
          </a:extLst>
        </p:spPr>
        <p:txBody>
          <a:bodyPr lIns="152989" tIns="152989" rIns="152989" bIns="152989">
            <a:spAutoFit/>
          </a:bodyPr>
          <a:lstStyle>
            <a:lvl1pPr defTabSz="1300056">
              <a:defRPr b="1" sz="3400">
                <a:solidFill>
                  <a:srgbClr val="000000"/>
                </a:solidFill>
                <a:latin typeface="Segoe UI Semibold"/>
                <a:ea typeface="Segoe UI Semibold"/>
                <a:cs typeface="Segoe UI Semibold"/>
                <a:sym typeface="Segoe UI Semibold"/>
              </a:defRPr>
            </a:lvl1pPr>
          </a:lstStyle>
          <a:p>
            <a:pPr/>
            <a:r>
              <a:t>SE &amp; Program Manager (PM) Internship </a:t>
            </a:r>
            <a:endParaRPr sz="2800"/>
          </a:p>
        </p:txBody>
      </p:sp>
      <p:sp>
        <p:nvSpPr>
          <p:cNvPr id="760" name="TextBox 7"/>
          <p:cNvSpPr txBox="1"/>
          <p:nvPr/>
        </p:nvSpPr>
        <p:spPr>
          <a:xfrm>
            <a:off x="918315" y="5671654"/>
            <a:ext cx="3005837" cy="1779180"/>
          </a:xfrm>
          <a:prstGeom prst="rect">
            <a:avLst/>
          </a:prstGeom>
          <a:ln w="12700">
            <a:miter lim="400000"/>
          </a:ln>
          <a:extLst>
            <a:ext uri="{C572A759-6A51-4108-AA02-DFA0A04FC94B}">
              <ma14:wrappingTextBoxFlag xmlns:ma14="http://schemas.microsoft.com/office/mac/drawingml/2011/main" val="1"/>
            </a:ext>
          </a:extLst>
        </p:spPr>
        <p:txBody>
          <a:bodyPr lIns="152989" tIns="152989" rIns="152989" bIns="152989">
            <a:spAutoFit/>
          </a:bodyPr>
          <a:lstStyle>
            <a:lvl1pPr defTabSz="1300056">
              <a:defRPr b="1" sz="3400">
                <a:solidFill>
                  <a:srgbClr val="000000"/>
                </a:solidFill>
                <a:latin typeface="Segoe UI Semibold"/>
                <a:ea typeface="Segoe UI Semibold"/>
                <a:cs typeface="Segoe UI Semibold"/>
                <a:sym typeface="Segoe UI Semibold"/>
              </a:defRPr>
            </a:lvl1pPr>
          </a:lstStyle>
          <a:p>
            <a:pPr/>
            <a:r>
              <a:t>Explore Microsoft</a:t>
            </a:r>
            <a:endParaRPr sz="2800"/>
          </a:p>
        </p:txBody>
      </p:sp>
      <p:sp>
        <p:nvSpPr>
          <p:cNvPr id="761" name="TextBox 8"/>
          <p:cNvSpPr txBox="1"/>
          <p:nvPr/>
        </p:nvSpPr>
        <p:spPr>
          <a:xfrm>
            <a:off x="9753861" y="5671654"/>
            <a:ext cx="2314400" cy="1779180"/>
          </a:xfrm>
          <a:prstGeom prst="rect">
            <a:avLst/>
          </a:prstGeom>
          <a:ln w="12700">
            <a:miter lim="400000"/>
          </a:ln>
          <a:extLst>
            <a:ext uri="{C572A759-6A51-4108-AA02-DFA0A04FC94B}">
              <ma14:wrappingTextBoxFlag xmlns:ma14="http://schemas.microsoft.com/office/mac/drawingml/2011/main" val="1"/>
            </a:ext>
          </a:extLst>
        </p:spPr>
        <p:txBody>
          <a:bodyPr lIns="152989" tIns="152989" rIns="152989" bIns="152989">
            <a:spAutoFit/>
          </a:bodyPr>
          <a:lstStyle/>
          <a:p>
            <a:pPr defTabSz="1300056">
              <a:defRPr b="1" sz="3400">
                <a:solidFill>
                  <a:srgbClr val="000000"/>
                </a:solidFill>
                <a:latin typeface="Segoe UI Semibold"/>
                <a:ea typeface="Segoe UI Semibold"/>
                <a:cs typeface="Segoe UI Semibold"/>
                <a:sym typeface="Segoe UI Semibold"/>
              </a:defRPr>
            </a:pPr>
            <a:r>
              <a:t>Full-Time </a:t>
            </a:r>
          </a:p>
          <a:p>
            <a:pPr defTabSz="1300056">
              <a:defRPr b="1" sz="3400">
                <a:solidFill>
                  <a:srgbClr val="000000"/>
                </a:solidFill>
                <a:latin typeface="Segoe UI Semibold"/>
                <a:ea typeface="Segoe UI Semibold"/>
                <a:cs typeface="Segoe UI Semibold"/>
                <a:sym typeface="Segoe UI Semibold"/>
              </a:defRPr>
            </a:pPr>
            <a:r>
              <a:t>SE &amp; PM </a:t>
            </a:r>
            <a:endParaRPr sz="2800"/>
          </a:p>
        </p:txBody>
      </p:sp>
      <p:pic>
        <p:nvPicPr>
          <p:cNvPr id="762" name="Picture 9" descr="Picture 9"/>
          <p:cNvPicPr>
            <a:picLocks noChangeAspect="1"/>
          </p:cNvPicPr>
          <p:nvPr/>
        </p:nvPicPr>
        <p:blipFill>
          <a:blip r:embed="rId3">
            <a:extLst/>
          </a:blip>
          <a:stretch>
            <a:fillRect/>
          </a:stretch>
        </p:blipFill>
        <p:spPr>
          <a:xfrm>
            <a:off x="1327983" y="2723440"/>
            <a:ext cx="1898594" cy="2682242"/>
          </a:xfrm>
          <a:prstGeom prst="rect">
            <a:avLst/>
          </a:prstGeom>
          <a:ln w="12700">
            <a:miter lim="400000"/>
          </a:ln>
        </p:spPr>
      </p:pic>
      <p:pic>
        <p:nvPicPr>
          <p:cNvPr id="763" name="Picture 10" descr="Picture 10"/>
          <p:cNvPicPr>
            <a:picLocks noChangeAspect="1"/>
          </p:cNvPicPr>
          <p:nvPr/>
        </p:nvPicPr>
        <p:blipFill>
          <a:blip r:embed="rId4">
            <a:extLst/>
          </a:blip>
          <a:stretch>
            <a:fillRect/>
          </a:stretch>
        </p:blipFill>
        <p:spPr>
          <a:xfrm>
            <a:off x="5578263" y="2761548"/>
            <a:ext cx="1898595" cy="2682243"/>
          </a:xfrm>
          <a:prstGeom prst="rect">
            <a:avLst/>
          </a:prstGeom>
          <a:ln w="12700">
            <a:miter lim="400000"/>
          </a:ln>
        </p:spPr>
      </p:pic>
      <p:pic>
        <p:nvPicPr>
          <p:cNvPr id="764" name="Picture 11" descr="Picture 11"/>
          <p:cNvPicPr>
            <a:picLocks noChangeAspect="1"/>
          </p:cNvPicPr>
          <p:nvPr/>
        </p:nvPicPr>
        <p:blipFill>
          <a:blip r:embed="rId5">
            <a:extLst/>
          </a:blip>
          <a:stretch>
            <a:fillRect/>
          </a:stretch>
        </p:blipFill>
        <p:spPr>
          <a:xfrm>
            <a:off x="9961763" y="2761550"/>
            <a:ext cx="1898594" cy="2682241"/>
          </a:xfrm>
          <a:prstGeom prst="rect">
            <a:avLst/>
          </a:prstGeom>
          <a:ln w="12700">
            <a:miter lim="400000"/>
          </a:ln>
        </p:spPr>
      </p:pic>
      <p:sp>
        <p:nvSpPr>
          <p:cNvPr id="765" name="TextBox 12"/>
          <p:cNvSpPr txBox="1"/>
          <p:nvPr/>
        </p:nvSpPr>
        <p:spPr>
          <a:xfrm>
            <a:off x="623146" y="7343758"/>
            <a:ext cx="4267201"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defTabSz="1300433">
              <a:defRPr sz="1800">
                <a:solidFill>
                  <a:srgbClr val="000000"/>
                </a:solidFill>
                <a:latin typeface="Segoe UI"/>
                <a:ea typeface="Segoe UI"/>
                <a:cs typeface="Segoe UI"/>
                <a:sym typeface="Segoe UI"/>
              </a:defRPr>
            </a:pPr>
            <a:r>
              <a:t>Links to these applications are also found at </a:t>
            </a:r>
            <a:r>
              <a:rPr u="sng">
                <a:solidFill>
                  <a:srgbClr val="67AABF"/>
                </a:solidFill>
                <a:uFill>
                  <a:solidFill>
                    <a:srgbClr val="67AABF"/>
                  </a:solidFill>
                </a:uFill>
                <a:hlinkClick r:id="rId6" invalidUrl="" action="" tgtFrame="" tooltip="" history="1" highlightClick="0" endSnd="0"/>
              </a:rPr>
              <a:t>https://microsoft.com/university</a:t>
            </a:r>
            <a:r>
              <a:t> </a:t>
            </a:r>
          </a:p>
        </p:txBody>
      </p:sp>
    </p:spTree>
  </p:cSld>
  <p:clrMapOvr>
    <a:masterClrMapping/>
  </p:clrMapOvr>
  <p:transition xmlns:p14="http://schemas.microsoft.com/office/powerpoint/2010/main" spd="med" advClick="1"/>
</p:sld>
</file>

<file path=ppt/slides/slide1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67" name="Title 1"/>
          <p:cNvSpPr txBox="1"/>
          <p:nvPr>
            <p:ph type="title"/>
          </p:nvPr>
        </p:nvSpPr>
        <p:spPr>
          <a:xfrm>
            <a:off x="1345996" y="1609343"/>
            <a:ext cx="10338818" cy="1413934"/>
          </a:xfrm>
          <a:prstGeom prst="rect">
            <a:avLst/>
          </a:prstGeom>
        </p:spPr>
        <p:txBody>
          <a:bodyPr/>
          <a:lstStyle>
            <a:lvl1pPr>
              <a:defRPr spc="-140"/>
            </a:lvl1pPr>
          </a:lstStyle>
          <a:p>
            <a:pPr/>
            <a:r>
              <a:t>How to Learn Git?</a:t>
            </a:r>
          </a:p>
        </p:txBody>
      </p:sp>
      <p:sp>
        <p:nvSpPr>
          <p:cNvPr id="768" name="Content Placeholder 3"/>
          <p:cNvSpPr txBox="1"/>
          <p:nvPr>
            <p:ph type="body" sz="half" idx="1"/>
          </p:nvPr>
        </p:nvSpPr>
        <p:spPr>
          <a:xfrm>
            <a:off x="1345996" y="3169919"/>
            <a:ext cx="9168386" cy="4641428"/>
          </a:xfrm>
          <a:prstGeom prst="rect">
            <a:avLst/>
          </a:prstGeom>
        </p:spPr>
        <p:txBody>
          <a:bodyPr/>
          <a:lstStyle/>
          <a:p>
            <a:pPr marL="217017" indent="-217017" defTabSz="1157427">
              <a:spcBef>
                <a:spcPts val="1700"/>
              </a:spcBef>
              <a:defRPr spc="0" sz="2136"/>
            </a:pPr>
            <a:r>
              <a:t>Play with it!</a:t>
            </a:r>
          </a:p>
          <a:p>
            <a:pPr marL="217017" indent="-217017" defTabSz="1157427">
              <a:spcBef>
                <a:spcPts val="1700"/>
              </a:spcBef>
              <a:defRPr spc="0" sz="2136"/>
            </a:pPr>
            <a:r>
              <a:t>Read about it.</a:t>
            </a:r>
          </a:p>
          <a:p>
            <a:pPr marL="217017" indent="-217017" defTabSz="1157427">
              <a:spcBef>
                <a:spcPts val="1700"/>
              </a:spcBef>
              <a:defRPr spc="0" sz="2136"/>
            </a:pPr>
            <a:r>
              <a:t>Use it with other people!</a:t>
            </a:r>
          </a:p>
          <a:p>
            <a:pPr marL="0" indent="0" defTabSz="1157427">
              <a:spcBef>
                <a:spcPts val="1700"/>
              </a:spcBef>
              <a:buSzTx/>
              <a:buNone/>
              <a:defRPr spc="11" sz="2136"/>
            </a:pPr>
          </a:p>
          <a:p>
            <a:pPr marL="0" indent="0" defTabSz="1157427">
              <a:spcBef>
                <a:spcPts val="1700"/>
              </a:spcBef>
              <a:buSzTx/>
              <a:buNone/>
              <a:defRPr spc="0" sz="2136"/>
            </a:pPr>
            <a:r>
              <a:t>Free e-book:</a:t>
            </a:r>
          </a:p>
          <a:p>
            <a:pPr marL="0" indent="0" defTabSz="1157427">
              <a:spcBef>
                <a:spcPts val="1700"/>
              </a:spcBef>
              <a:buSzTx/>
              <a:buNone/>
              <a:defRPr spc="0" sz="2136"/>
            </a:pPr>
            <a:r>
              <a:rPr u="sng">
                <a:solidFill>
                  <a:srgbClr val="67AABF"/>
                </a:solidFill>
                <a:uFill>
                  <a:solidFill>
                    <a:srgbClr val="67AABF"/>
                  </a:solidFill>
                </a:uFill>
                <a:hlinkClick r:id="rId2" invalidUrl="" action="" tgtFrame="" tooltip="" history="1" highlightClick="0" endSnd="0"/>
              </a:rPr>
              <a:t>https://git-scm.com/book/en/v2</a:t>
            </a:r>
            <a:r>
              <a:t> </a:t>
            </a:r>
          </a:p>
          <a:p>
            <a:pPr marL="0" indent="0" defTabSz="1157427">
              <a:spcBef>
                <a:spcPts val="1700"/>
              </a:spcBef>
              <a:buSzTx/>
              <a:buNone/>
              <a:defRPr b="1" spc="0" sz="2136"/>
            </a:pPr>
            <a:r>
              <a:t>10.2 Git Internals - Git Objects</a:t>
            </a:r>
          </a:p>
          <a:p>
            <a:pPr marL="0" indent="0" defTabSz="1157427">
              <a:spcBef>
                <a:spcPts val="1700"/>
              </a:spcBef>
              <a:buSzTx/>
              <a:buNone/>
              <a:defRPr b="1" spc="0" sz="2136"/>
            </a:pPr>
            <a:r>
              <a:t>2.3 Git Basics - Viewing the Commit History</a:t>
            </a:r>
          </a:p>
          <a:p>
            <a:pPr marL="0" indent="0" defTabSz="1157427">
              <a:spcBef>
                <a:spcPts val="1700"/>
              </a:spcBef>
              <a:buSzTx/>
              <a:buNone/>
              <a:defRPr b="1" spc="0" sz="2136"/>
            </a:pPr>
            <a:r>
              <a:t>2.2 Git Basics - Recording Changes to the Repository</a:t>
            </a:r>
          </a:p>
        </p:txBody>
      </p:sp>
      <p:pic>
        <p:nvPicPr>
          <p:cNvPr id="769" name="Picture 5" descr="Picture 5"/>
          <p:cNvPicPr>
            <a:picLocks noChangeAspect="1"/>
          </p:cNvPicPr>
          <p:nvPr/>
        </p:nvPicPr>
        <p:blipFill>
          <a:blip r:embed="rId3">
            <a:extLst/>
          </a:blip>
          <a:stretch>
            <a:fillRect/>
          </a:stretch>
        </p:blipFill>
        <p:spPr>
          <a:xfrm>
            <a:off x="7429755" y="1523999"/>
            <a:ext cx="3794320" cy="5008503"/>
          </a:xfrm>
          <a:prstGeom prst="rect">
            <a:avLst/>
          </a:prstGeom>
          <a:ln w="12700">
            <a:miter lim="400000"/>
          </a:ln>
        </p:spPr>
      </p:pic>
    </p:spTree>
  </p:cSld>
  <p:clrMapOvr>
    <a:masterClrMapping/>
  </p:clrMapOvr>
  <p:transition xmlns:p14="http://schemas.microsoft.com/office/powerpoint/2010/main" spd="med" advClick="1"/>
</p:sld>
</file>

<file path=ppt/slides/slide1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71" name="Title 1"/>
          <p:cNvSpPr txBox="1"/>
          <p:nvPr>
            <p:ph type="title"/>
          </p:nvPr>
        </p:nvSpPr>
        <p:spPr>
          <a:xfrm>
            <a:off x="1345996" y="1609343"/>
            <a:ext cx="10338818" cy="1413934"/>
          </a:xfrm>
          <a:prstGeom prst="rect">
            <a:avLst/>
          </a:prstGeom>
        </p:spPr>
        <p:txBody>
          <a:bodyPr/>
          <a:lstStyle>
            <a:lvl1pPr>
              <a:defRPr spc="-140"/>
            </a:lvl1pPr>
          </a:lstStyle>
          <a:p>
            <a:pPr/>
            <a:r>
              <a:t>Where to Get Git?</a:t>
            </a:r>
          </a:p>
        </p:txBody>
      </p:sp>
      <p:sp>
        <p:nvSpPr>
          <p:cNvPr id="772" name="Content Placeholder 7"/>
          <p:cNvSpPr txBox="1"/>
          <p:nvPr>
            <p:ph type="body" sz="half" idx="1"/>
          </p:nvPr>
        </p:nvSpPr>
        <p:spPr>
          <a:xfrm>
            <a:off x="1170431" y="4548876"/>
            <a:ext cx="10728962" cy="2930692"/>
          </a:xfrm>
          <a:prstGeom prst="rect">
            <a:avLst/>
          </a:prstGeom>
        </p:spPr>
        <p:txBody>
          <a:bodyPr/>
          <a:lstStyle/>
          <a:p>
            <a:pPr>
              <a:defRPr spc="0"/>
            </a:pPr>
            <a:r>
              <a:t>Linux: </a:t>
            </a:r>
            <a:r>
              <a:rPr>
                <a:latin typeface="Consolas"/>
                <a:ea typeface="Consolas"/>
                <a:cs typeface="Consolas"/>
                <a:sym typeface="Consolas"/>
              </a:rPr>
              <a:t>sudo apt-get install git</a:t>
            </a:r>
            <a:endParaRPr>
              <a:latin typeface="Consolas"/>
              <a:ea typeface="Consolas"/>
              <a:cs typeface="Consolas"/>
              <a:sym typeface="Consolas"/>
            </a:endParaRPr>
          </a:p>
          <a:p>
            <a:pPr>
              <a:defRPr spc="0"/>
            </a:pPr>
            <a:r>
              <a:t>Windows: </a:t>
            </a:r>
            <a:r>
              <a:rPr u="sng">
                <a:solidFill>
                  <a:srgbClr val="67AABF"/>
                </a:solidFill>
                <a:uFill>
                  <a:solidFill>
                    <a:srgbClr val="67AABF"/>
                  </a:solidFill>
                </a:uFill>
                <a:hlinkClick r:id="rId2" invalidUrl="" action="" tgtFrame="" tooltip="" history="1" highlightClick="0" endSnd="0"/>
              </a:rPr>
              <a:t>https://github.com/git-for-windows/git/releases</a:t>
            </a:r>
            <a:r>
              <a:t> </a:t>
            </a:r>
          </a:p>
          <a:p>
            <a:pPr>
              <a:defRPr spc="0"/>
            </a:pPr>
            <a:r>
              <a:t>Mac:</a:t>
            </a:r>
            <a:r>
              <a:rPr>
                <a:latin typeface="Consolas"/>
                <a:ea typeface="Consolas"/>
                <a:cs typeface="Consolas"/>
                <a:sym typeface="Consolas"/>
              </a:rPr>
              <a:t> brew install git</a:t>
            </a:r>
            <a:endParaRPr>
              <a:latin typeface="Consolas"/>
              <a:ea typeface="Consolas"/>
              <a:cs typeface="Consolas"/>
              <a:sym typeface="Consolas"/>
            </a:endParaRPr>
          </a:p>
          <a:p>
            <a:pPr marL="0" indent="0">
              <a:buSzTx/>
              <a:buNone/>
            </a:pPr>
            <a:endParaRPr>
              <a:latin typeface="Consolas"/>
              <a:ea typeface="Consolas"/>
              <a:cs typeface="Consolas"/>
              <a:sym typeface="Consolas"/>
            </a:endParaRPr>
          </a:p>
          <a:p>
            <a:pPr marL="0" indent="0">
              <a:buSzTx/>
              <a:buNone/>
              <a:defRPr spc="0"/>
            </a:pPr>
            <a:r>
              <a:t>https://git-scm.com/book/en/v2/Getting-Started-Installing-Git</a:t>
            </a:r>
          </a:p>
        </p:txBody>
      </p:sp>
    </p:spTree>
  </p:cSld>
  <p:clrMapOvr>
    <a:masterClrMapping/>
  </p:clrMapOvr>
  <p:transition xmlns:p14="http://schemas.microsoft.com/office/powerpoint/2010/main" spd="med" advClick="1"/>
</p:sld>
</file>

<file path=ppt/slides/slide1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74" name="Title 1"/>
          <p:cNvSpPr txBox="1"/>
          <p:nvPr>
            <p:ph type="title"/>
          </p:nvPr>
        </p:nvSpPr>
        <p:spPr>
          <a:xfrm>
            <a:off x="1345996" y="1609343"/>
            <a:ext cx="10338818" cy="1413934"/>
          </a:xfrm>
          <a:prstGeom prst="rect">
            <a:avLst/>
          </a:prstGeom>
        </p:spPr>
        <p:txBody>
          <a:bodyPr/>
          <a:lstStyle>
            <a:lvl1pPr>
              <a:defRPr spc="-140"/>
            </a:lvl1pPr>
          </a:lstStyle>
          <a:p>
            <a:pPr/>
            <a:r>
              <a:t>How to follow along?</a:t>
            </a:r>
          </a:p>
        </p:txBody>
      </p:sp>
      <p:sp>
        <p:nvSpPr>
          <p:cNvPr id="775" name="Content Placeholder 7"/>
          <p:cNvSpPr txBox="1"/>
          <p:nvPr>
            <p:ph type="body" sz="half" idx="1"/>
          </p:nvPr>
        </p:nvSpPr>
        <p:spPr>
          <a:xfrm>
            <a:off x="1170431" y="4548876"/>
            <a:ext cx="10728962" cy="2930692"/>
          </a:xfrm>
          <a:prstGeom prst="rect">
            <a:avLst/>
          </a:prstGeom>
        </p:spPr>
        <p:txBody>
          <a:bodyPr/>
          <a:lstStyle/>
          <a:p>
            <a:pPr marL="0" indent="0">
              <a:buSzTx/>
              <a:buNone/>
              <a:defRPr spc="0" sz="3400">
                <a:latin typeface="Consolas"/>
                <a:ea typeface="Consolas"/>
                <a:cs typeface="Consolas"/>
                <a:sym typeface="Consolas"/>
              </a:defRPr>
            </a:pPr>
            <a:r>
              <a:t>$ git clone </a:t>
            </a:r>
            <a:r>
              <a:rPr u="sng">
                <a:solidFill>
                  <a:srgbClr val="67AABF"/>
                </a:solidFill>
                <a:uFill>
                  <a:solidFill>
                    <a:srgbClr val="67AABF"/>
                  </a:solidFill>
                </a:uFill>
                <a:hlinkClick r:id="rId2" invalidUrl="" action="" tgtFrame="" tooltip="" history="1" highlightClick="0" endSnd="0"/>
              </a:rPr>
              <a:t>https://github.com/git/git</a:t>
            </a:r>
            <a:endParaRPr spc="14"/>
          </a:p>
          <a:p>
            <a:pPr marL="0" indent="0">
              <a:buSzTx/>
              <a:buNone/>
              <a:defRPr spc="0" sz="3400">
                <a:latin typeface="Consolas"/>
                <a:ea typeface="Consolas"/>
                <a:cs typeface="Consolas"/>
                <a:sym typeface="Consolas"/>
              </a:defRPr>
            </a:pPr>
            <a:r>
              <a:t>$ cd git</a:t>
            </a:r>
          </a:p>
          <a:p>
            <a:pPr marL="0" indent="0">
              <a:buSzTx/>
              <a:buNone/>
              <a:defRPr spc="0" sz="3400">
                <a:latin typeface="Consolas"/>
                <a:ea typeface="Consolas"/>
                <a:cs typeface="Consolas"/>
                <a:sym typeface="Consolas"/>
              </a:defRPr>
            </a:pPr>
            <a:r>
              <a:t>$ git reset --hard v2.23.0</a:t>
            </a:r>
          </a:p>
        </p:txBody>
      </p:sp>
    </p:spTree>
  </p:cSld>
  <p:clrMapOvr>
    <a:masterClrMapping/>
  </p:clrMapOvr>
  <p:transition xmlns:p14="http://schemas.microsoft.com/office/powerpoint/2010/main" spd="med" advClick="1"/>
</p:sld>
</file>

<file path=ppt/slides/slide1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77" name="Title 1"/>
          <p:cNvSpPr txBox="1"/>
          <p:nvPr>
            <p:ph type="title"/>
          </p:nvPr>
        </p:nvSpPr>
        <p:spPr>
          <a:xfrm>
            <a:off x="1345996" y="1609343"/>
            <a:ext cx="10338818" cy="1413934"/>
          </a:xfrm>
          <a:prstGeom prst="rect">
            <a:avLst/>
          </a:prstGeom>
        </p:spPr>
        <p:txBody>
          <a:bodyPr/>
          <a:lstStyle>
            <a:lvl1pPr>
              <a:defRPr spc="-140"/>
            </a:lvl1pPr>
          </a:lstStyle>
          <a:p>
            <a:pPr/>
            <a:r>
              <a:t>How to follow along?</a:t>
            </a:r>
          </a:p>
        </p:txBody>
      </p:sp>
      <p:sp>
        <p:nvSpPr>
          <p:cNvPr id="778" name="Content Placeholder 7"/>
          <p:cNvSpPr txBox="1"/>
          <p:nvPr>
            <p:ph type="body" sz="half" idx="1"/>
          </p:nvPr>
        </p:nvSpPr>
        <p:spPr>
          <a:xfrm>
            <a:off x="1170431" y="4548876"/>
            <a:ext cx="10728962" cy="2930692"/>
          </a:xfrm>
          <a:prstGeom prst="rect">
            <a:avLst/>
          </a:prstGeom>
        </p:spPr>
        <p:txBody>
          <a:bodyPr/>
          <a:lstStyle/>
          <a:p>
            <a:pPr marL="0" indent="0">
              <a:buSzTx/>
              <a:buNone/>
              <a:defRPr spc="0" sz="3400">
                <a:latin typeface="Consolas"/>
                <a:ea typeface="Consolas"/>
                <a:cs typeface="Consolas"/>
                <a:sym typeface="Consolas"/>
              </a:defRPr>
            </a:pPr>
            <a:r>
              <a:t>$ git clone </a:t>
            </a:r>
            <a:r>
              <a:rPr u="sng">
                <a:solidFill>
                  <a:srgbClr val="67AABF"/>
                </a:solidFill>
                <a:uFill>
                  <a:solidFill>
                    <a:srgbClr val="67AABF"/>
                  </a:solidFill>
                </a:uFill>
                <a:hlinkClick r:id="rId2" invalidUrl="" action="" tgtFrame="" tooltip="" history="1" highlightClick="0" endSnd="0"/>
              </a:rPr>
              <a:t>https://github.com/git/git</a:t>
            </a:r>
            <a:endParaRPr spc="14"/>
          </a:p>
          <a:p>
            <a:pPr marL="0" indent="0">
              <a:buSzTx/>
              <a:buNone/>
              <a:defRPr spc="0" sz="3400">
                <a:latin typeface="Consolas"/>
                <a:ea typeface="Consolas"/>
                <a:cs typeface="Consolas"/>
                <a:sym typeface="Consolas"/>
              </a:defRPr>
            </a:pPr>
            <a:r>
              <a:t>$ cd git</a:t>
            </a:r>
          </a:p>
          <a:p>
            <a:pPr marL="0" indent="0">
              <a:buSzTx/>
              <a:buNone/>
              <a:defRPr spc="0" sz="3400">
                <a:latin typeface="Consolas"/>
                <a:ea typeface="Consolas"/>
                <a:cs typeface="Consolas"/>
                <a:sym typeface="Consolas"/>
              </a:defRPr>
            </a:pPr>
            <a:r>
              <a:t>$ git reset --hard v2.23.0</a:t>
            </a:r>
          </a:p>
        </p:txBody>
      </p:sp>
    </p:spTree>
  </p:cSld>
  <p:clrMapOvr>
    <a:masterClrMapping/>
  </p:clrMapOvr>
  <p:transition xmlns:p14="http://schemas.microsoft.com/office/powerpoint/2010/main" spd="med" advClick="1"/>
</p:sld>
</file>

<file path=ppt/slides/slide1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80" name="Title 1"/>
          <p:cNvSpPr txBox="1"/>
          <p:nvPr>
            <p:ph type="title"/>
          </p:nvPr>
        </p:nvSpPr>
        <p:spPr>
          <a:xfrm>
            <a:off x="1217507" y="1869439"/>
            <a:ext cx="10566398" cy="588581"/>
          </a:xfrm>
          <a:prstGeom prst="rect">
            <a:avLst/>
          </a:prstGeom>
        </p:spPr>
        <p:txBody>
          <a:bodyPr/>
          <a:lstStyle>
            <a:lvl1pPr defTabSz="806297">
              <a:defRPr spc="-85" sz="3348"/>
            </a:lvl1pPr>
          </a:lstStyle>
          <a:p>
            <a:pPr/>
            <a:r>
              <a:t>Object Model</a:t>
            </a:r>
          </a:p>
        </p:txBody>
      </p:sp>
      <p:pic>
        <p:nvPicPr>
          <p:cNvPr id="781" name="Content Placeholder 5" descr="Content Placeholder 5"/>
          <p:cNvPicPr>
            <a:picLocks noChangeAspect="1"/>
          </p:cNvPicPr>
          <p:nvPr/>
        </p:nvPicPr>
        <p:blipFill>
          <a:blip r:embed="rId2">
            <a:extLst/>
          </a:blip>
          <a:stretch>
            <a:fillRect/>
          </a:stretch>
        </p:blipFill>
        <p:spPr>
          <a:xfrm>
            <a:off x="2147397" y="3188547"/>
            <a:ext cx="8774354" cy="4290908"/>
          </a:xfrm>
          <a:prstGeom prst="rect">
            <a:avLst/>
          </a:prstGeom>
          <a:ln w="12700">
            <a:miter lim="400000"/>
          </a:ln>
        </p:spPr>
      </p:pic>
    </p:spTree>
  </p:cSld>
  <p:clrMapOvr>
    <a:masterClrMapping/>
  </p:clrMapOvr>
  <p:transition xmlns:p14="http://schemas.microsoft.com/office/powerpoint/2010/main" spd="med" advClick="1"/>
</p:sld>
</file>

<file path=ppt/slides/slide1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83" name="Title 1"/>
          <p:cNvSpPr txBox="1"/>
          <p:nvPr>
            <p:ph type="title"/>
          </p:nvPr>
        </p:nvSpPr>
        <p:spPr>
          <a:xfrm>
            <a:off x="1170431" y="1524909"/>
            <a:ext cx="10728962" cy="1547475"/>
          </a:xfrm>
          <a:prstGeom prst="rect">
            <a:avLst/>
          </a:prstGeom>
        </p:spPr>
        <p:txBody>
          <a:bodyPr/>
          <a:lstStyle/>
          <a:p>
            <a:pPr defTabSz="1079398">
              <a:defRPr spc="-116" sz="5146"/>
            </a:pPr>
            <a:r>
              <a:t>Object Model:</a:t>
            </a:r>
            <a:br/>
            <a:r>
              <a:t>Content-Addressable Data Store</a:t>
            </a:r>
          </a:p>
        </p:txBody>
      </p:sp>
      <p:sp>
        <p:nvSpPr>
          <p:cNvPr id="784" name="Content Placeholder 7"/>
          <p:cNvSpPr txBox="1"/>
          <p:nvPr>
            <p:ph type="body" sz="half" idx="1"/>
          </p:nvPr>
        </p:nvSpPr>
        <p:spPr>
          <a:xfrm>
            <a:off x="1345996" y="3169919"/>
            <a:ext cx="9168386" cy="4641428"/>
          </a:xfrm>
          <a:prstGeom prst="rect">
            <a:avLst/>
          </a:prstGeom>
        </p:spPr>
        <p:txBody>
          <a:bodyPr/>
          <a:lstStyle/>
          <a:p>
            <a:pPr>
              <a:defRPr spc="0"/>
            </a:pPr>
            <a:r>
              <a:t>Every object has a SHA-1 hash: 40 hex characters.</a:t>
            </a:r>
          </a:p>
          <a:p>
            <a:pPr>
              <a:defRPr spc="0"/>
            </a:pPr>
            <a:r>
              <a:t>Given 40 hex characters, we can find the </a:t>
            </a:r>
            <a:r>
              <a:rPr b="1"/>
              <a:t>unique</a:t>
            </a:r>
            <a:r>
              <a:t> object with that hash.</a:t>
            </a:r>
          </a:p>
        </p:txBody>
      </p:sp>
      <p:pic>
        <p:nvPicPr>
          <p:cNvPr id="785" name="Picture 4" descr="Picture 4"/>
          <p:cNvPicPr>
            <a:picLocks noChangeAspect="1"/>
          </p:cNvPicPr>
          <p:nvPr/>
        </p:nvPicPr>
        <p:blipFill>
          <a:blip r:embed="rId2">
            <a:extLst/>
          </a:blip>
          <a:stretch>
            <a:fillRect/>
          </a:stretch>
        </p:blipFill>
        <p:spPr>
          <a:xfrm>
            <a:off x="1345996" y="4264342"/>
            <a:ext cx="8417974" cy="3873199"/>
          </a:xfrm>
          <a:prstGeom prst="rect">
            <a:avLst/>
          </a:prstGeom>
          <a:ln w="12700">
            <a:miter lim="400000"/>
          </a:ln>
        </p:spPr>
      </p:pic>
    </p:spTree>
  </p:cSld>
  <p:clrMapOvr>
    <a:masterClrMapping/>
  </p:clrMapOvr>
  <p:transition xmlns:p14="http://schemas.microsoft.com/office/powerpoint/2010/main" spd="med" advClick="1"/>
</p:sld>
</file>

<file path=ppt/slides/slide1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87" name="Title 1"/>
          <p:cNvSpPr txBox="1"/>
          <p:nvPr>
            <p:ph type="title"/>
          </p:nvPr>
        </p:nvSpPr>
        <p:spPr>
          <a:xfrm>
            <a:off x="1170431" y="1524909"/>
            <a:ext cx="10728962" cy="1547475"/>
          </a:xfrm>
          <a:prstGeom prst="rect">
            <a:avLst/>
          </a:prstGeom>
        </p:spPr>
        <p:txBody>
          <a:bodyPr/>
          <a:lstStyle/>
          <a:p>
            <a:pPr defTabSz="1079398">
              <a:defRPr spc="-116" sz="5146"/>
            </a:pPr>
            <a:r>
              <a:t>Object Model:</a:t>
            </a:r>
            <a:br/>
            <a:r>
              <a:t>Content-Addressable Data Store</a:t>
            </a:r>
          </a:p>
        </p:txBody>
      </p:sp>
      <p:pic>
        <p:nvPicPr>
          <p:cNvPr id="788" name="Content Placeholder 2" descr="Content Placeholder 2"/>
          <p:cNvPicPr>
            <a:picLocks noChangeAspect="1"/>
          </p:cNvPicPr>
          <p:nvPr/>
        </p:nvPicPr>
        <p:blipFill>
          <a:blip r:embed="rId2">
            <a:extLst/>
          </a:blip>
          <a:stretch>
            <a:fillRect/>
          </a:stretch>
        </p:blipFill>
        <p:spPr>
          <a:xfrm>
            <a:off x="1276477" y="2999721"/>
            <a:ext cx="7424081" cy="5368866"/>
          </a:xfrm>
          <a:prstGeom prst="rect">
            <a:avLst/>
          </a:prstGeom>
          <a:ln w="12700">
            <a:miter lim="400000"/>
          </a:ln>
        </p:spPr>
      </p:pic>
      <p:sp>
        <p:nvSpPr>
          <p:cNvPr id="789" name="Rectangle 3"/>
          <p:cNvSpPr/>
          <p:nvPr/>
        </p:nvSpPr>
        <p:spPr>
          <a:xfrm>
            <a:off x="3174829" y="4459490"/>
            <a:ext cx="890263" cy="1780523"/>
          </a:xfrm>
          <a:prstGeom prst="rect">
            <a:avLst/>
          </a:prstGeom>
          <a:ln w="76200">
            <a:solidFill>
              <a:srgbClr val="FF0000"/>
            </a:solidFill>
          </a:ln>
        </p:spPr>
        <p:txBody>
          <a:bodyPr lIns="48767" tIns="48767" rIns="48767" bIns="48767" anchor="ctr"/>
          <a:lstStyle/>
          <a:p>
            <a:pPr defTabSz="650240">
              <a:defRPr sz="2400">
                <a:latin typeface="Calibri"/>
                <a:ea typeface="Calibri"/>
                <a:cs typeface="Calibri"/>
                <a:sym typeface="Calibri"/>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9"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git clone"/>
          <p:cNvSpPr txBox="1"/>
          <p:nvPr>
            <p:ph type="title"/>
          </p:nvPr>
        </p:nvSpPr>
        <p:spPr>
          <a:prstGeom prst="rect">
            <a:avLst/>
          </a:prstGeom>
        </p:spPr>
        <p:txBody>
          <a:bodyPr/>
          <a:lstStyle/>
          <a:p>
            <a:pPr/>
            <a:r>
              <a:t>git clone</a:t>
            </a:r>
          </a:p>
        </p:txBody>
      </p:sp>
    </p:spTree>
  </p:cSld>
  <p:clrMapOvr>
    <a:masterClrMapping/>
  </p:clrMapOvr>
  <p:transition xmlns:p14="http://schemas.microsoft.com/office/powerpoint/2010/main" spd="med" advClick="1"/>
</p:sld>
</file>

<file path=ppt/slides/slide1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91" name="Title 1"/>
          <p:cNvSpPr txBox="1"/>
          <p:nvPr>
            <p:ph type="title"/>
          </p:nvPr>
        </p:nvSpPr>
        <p:spPr>
          <a:xfrm>
            <a:off x="1170431" y="1524909"/>
            <a:ext cx="10728962" cy="1547475"/>
          </a:xfrm>
          <a:prstGeom prst="rect">
            <a:avLst/>
          </a:prstGeom>
        </p:spPr>
        <p:txBody>
          <a:bodyPr/>
          <a:lstStyle>
            <a:lvl1pPr>
              <a:defRPr spc="-140"/>
            </a:lvl1pPr>
          </a:lstStyle>
          <a:p>
            <a:pPr/>
            <a:r>
              <a:t>Object Model: Blob (Block)</a:t>
            </a:r>
          </a:p>
        </p:txBody>
      </p:sp>
      <p:sp>
        <p:nvSpPr>
          <p:cNvPr id="792" name="Content Placeholder 5"/>
          <p:cNvSpPr txBox="1"/>
          <p:nvPr>
            <p:ph type="body" sz="half" idx="1"/>
          </p:nvPr>
        </p:nvSpPr>
        <p:spPr>
          <a:xfrm>
            <a:off x="1345996" y="3169919"/>
            <a:ext cx="9168386" cy="4641428"/>
          </a:xfrm>
          <a:prstGeom prst="rect">
            <a:avLst/>
          </a:prstGeom>
        </p:spPr>
        <p:txBody>
          <a:bodyPr/>
          <a:lstStyle/>
          <a:p>
            <a:pPr>
              <a:defRPr spc="0"/>
            </a:pPr>
            <a:r>
              <a:t>A </a:t>
            </a:r>
            <a:r>
              <a:rPr b="1"/>
              <a:t>blob</a:t>
            </a:r>
            <a:r>
              <a:t> contains file </a:t>
            </a:r>
            <a:r>
              <a:rPr i="1"/>
              <a:t>contents</a:t>
            </a:r>
            <a:r>
              <a:t>.</a:t>
            </a:r>
          </a:p>
        </p:txBody>
      </p:sp>
      <p:pic>
        <p:nvPicPr>
          <p:cNvPr id="793" name="Picture 6" descr="Picture 6"/>
          <p:cNvPicPr>
            <a:picLocks noChangeAspect="1"/>
          </p:cNvPicPr>
          <p:nvPr/>
        </p:nvPicPr>
        <p:blipFill>
          <a:blip r:embed="rId2">
            <a:extLst/>
          </a:blip>
          <a:stretch>
            <a:fillRect/>
          </a:stretch>
        </p:blipFill>
        <p:spPr>
          <a:xfrm>
            <a:off x="1345996" y="3625278"/>
            <a:ext cx="6946577" cy="4393940"/>
          </a:xfrm>
          <a:prstGeom prst="rect">
            <a:avLst/>
          </a:prstGeom>
          <a:ln w="12700">
            <a:miter lim="400000"/>
          </a:ln>
        </p:spPr>
      </p:pic>
      <p:pic>
        <p:nvPicPr>
          <p:cNvPr id="794" name="Content Placeholder 5" descr="Content Placeholder 5"/>
          <p:cNvPicPr>
            <a:picLocks noChangeAspect="1"/>
          </p:cNvPicPr>
          <p:nvPr/>
        </p:nvPicPr>
        <p:blipFill>
          <a:blip r:embed="rId3">
            <a:extLst/>
          </a:blip>
          <a:srcRect l="95357" t="90488" r="0" b="0"/>
          <a:stretch>
            <a:fillRect/>
          </a:stretch>
        </p:blipFill>
        <p:spPr>
          <a:xfrm>
            <a:off x="7708716" y="2364400"/>
            <a:ext cx="615328" cy="656288"/>
          </a:xfrm>
          <a:prstGeom prst="rect">
            <a:avLst/>
          </a:prstGeom>
          <a:ln w="12700">
            <a:miter lim="400000"/>
          </a:ln>
        </p:spPr>
      </p:pic>
      <p:sp>
        <p:nvSpPr>
          <p:cNvPr id="795" name="TextBox 8"/>
          <p:cNvSpPr txBox="1"/>
          <p:nvPr/>
        </p:nvSpPr>
        <p:spPr>
          <a:xfrm>
            <a:off x="8341340" y="4876800"/>
            <a:ext cx="5038271" cy="121513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l" defTabSz="650240">
              <a:defRPr b="1" sz="3800">
                <a:solidFill>
                  <a:srgbClr val="000000"/>
                </a:solidFill>
                <a:latin typeface="Calibri"/>
                <a:ea typeface="Calibri"/>
                <a:cs typeface="Calibri"/>
                <a:sym typeface="Calibri"/>
              </a:defRPr>
            </a:pPr>
            <a:r>
              <a:t>Note:</a:t>
            </a:r>
            <a:r>
              <a:rPr b="0"/>
              <a:t> the file </a:t>
            </a:r>
            <a:r>
              <a:rPr b="0" i="1"/>
              <a:t>name</a:t>
            </a:r>
            <a:r>
              <a:rPr b="0"/>
              <a:t> is</a:t>
            </a:r>
            <a:endParaRPr b="0"/>
          </a:p>
          <a:p>
            <a:pPr algn="l" defTabSz="650240">
              <a:defRPr sz="3800">
                <a:solidFill>
                  <a:srgbClr val="000000"/>
                </a:solidFill>
                <a:latin typeface="Calibri"/>
                <a:ea typeface="Calibri"/>
                <a:cs typeface="Calibri"/>
                <a:sym typeface="Calibri"/>
              </a:defRPr>
            </a:pPr>
            <a:r>
              <a:t>not part of the object!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5" grpId="1"/>
    </p:bldLst>
  </p:timing>
</p:sld>
</file>

<file path=ppt/slides/slide1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97" name="Title 1"/>
          <p:cNvSpPr txBox="1"/>
          <p:nvPr>
            <p:ph type="title"/>
          </p:nvPr>
        </p:nvSpPr>
        <p:spPr>
          <a:xfrm>
            <a:off x="1170431" y="1524909"/>
            <a:ext cx="10728962" cy="1547475"/>
          </a:xfrm>
          <a:prstGeom prst="rect">
            <a:avLst/>
          </a:prstGeom>
        </p:spPr>
        <p:txBody>
          <a:bodyPr/>
          <a:lstStyle>
            <a:lvl1pPr>
              <a:defRPr spc="-140"/>
            </a:lvl1pPr>
          </a:lstStyle>
          <a:p>
            <a:pPr/>
            <a:r>
              <a:t>Object Model: Tree (Triangle)</a:t>
            </a:r>
          </a:p>
        </p:txBody>
      </p:sp>
      <p:sp>
        <p:nvSpPr>
          <p:cNvPr id="798" name="Content Placeholder 5"/>
          <p:cNvSpPr txBox="1"/>
          <p:nvPr>
            <p:ph type="body" sz="half" idx="1"/>
          </p:nvPr>
        </p:nvSpPr>
        <p:spPr>
          <a:xfrm>
            <a:off x="1345996" y="3169919"/>
            <a:ext cx="9168386" cy="4641428"/>
          </a:xfrm>
          <a:prstGeom prst="rect">
            <a:avLst/>
          </a:prstGeom>
        </p:spPr>
        <p:txBody>
          <a:bodyPr/>
          <a:lstStyle/>
          <a:p>
            <a:pPr>
              <a:defRPr spc="0"/>
            </a:pPr>
            <a:r>
              <a:t>A </a:t>
            </a:r>
            <a:r>
              <a:rPr b="1"/>
              <a:t>tree</a:t>
            </a:r>
            <a:r>
              <a:t> contains folder </a:t>
            </a:r>
            <a:r>
              <a:rPr i="1"/>
              <a:t>contents</a:t>
            </a:r>
            <a:r>
              <a:t>.</a:t>
            </a:r>
          </a:p>
        </p:txBody>
      </p:sp>
      <p:pic>
        <p:nvPicPr>
          <p:cNvPr id="799" name="Content Placeholder 5" descr="Content Placeholder 5"/>
          <p:cNvPicPr>
            <a:picLocks noChangeAspect="1"/>
          </p:cNvPicPr>
          <p:nvPr/>
        </p:nvPicPr>
        <p:blipFill>
          <a:blip r:embed="rId2">
            <a:extLst/>
          </a:blip>
          <a:srcRect l="95220" t="74040" r="86" b="9381"/>
          <a:stretch>
            <a:fillRect/>
          </a:stretch>
        </p:blipFill>
        <p:spPr>
          <a:xfrm>
            <a:off x="8172842" y="2205335"/>
            <a:ext cx="622063" cy="1143963"/>
          </a:xfrm>
          <a:prstGeom prst="rect">
            <a:avLst/>
          </a:prstGeom>
          <a:ln w="12700">
            <a:miter lim="400000"/>
          </a:ln>
        </p:spPr>
      </p:pic>
      <p:pic>
        <p:nvPicPr>
          <p:cNvPr id="800" name="Picture 2" descr="Picture 2"/>
          <p:cNvPicPr>
            <a:picLocks noChangeAspect="1"/>
          </p:cNvPicPr>
          <p:nvPr/>
        </p:nvPicPr>
        <p:blipFill>
          <a:blip r:embed="rId3">
            <a:extLst/>
          </a:blip>
          <a:stretch>
            <a:fillRect/>
          </a:stretch>
        </p:blipFill>
        <p:spPr>
          <a:xfrm>
            <a:off x="1345995" y="3575212"/>
            <a:ext cx="7639649" cy="4722073"/>
          </a:xfrm>
          <a:prstGeom prst="rect">
            <a:avLst/>
          </a:prstGeom>
          <a:ln w="12700">
            <a:miter lim="400000"/>
          </a:ln>
        </p:spPr>
      </p:pic>
      <p:sp>
        <p:nvSpPr>
          <p:cNvPr id="801" name="Rectangle 3"/>
          <p:cNvSpPr/>
          <p:nvPr/>
        </p:nvSpPr>
        <p:spPr>
          <a:xfrm>
            <a:off x="6592088" y="3881820"/>
            <a:ext cx="2393555" cy="4484415"/>
          </a:xfrm>
          <a:prstGeom prst="rect">
            <a:avLst/>
          </a:prstGeom>
          <a:ln w="76200">
            <a:solidFill>
              <a:srgbClr val="FF0000"/>
            </a:solidFill>
          </a:ln>
        </p:spPr>
        <p:txBody>
          <a:bodyPr lIns="48767" tIns="48767" rIns="48767" bIns="48767" anchor="ctr"/>
          <a:lstStyle/>
          <a:p>
            <a:pPr defTabSz="650240">
              <a:defRPr sz="2400">
                <a:latin typeface="Calibri"/>
                <a:ea typeface="Calibri"/>
                <a:cs typeface="Calibri"/>
                <a:sym typeface="Calibri"/>
              </a:defRPr>
            </a:pPr>
          </a:p>
        </p:txBody>
      </p:sp>
      <p:sp>
        <p:nvSpPr>
          <p:cNvPr id="802" name="TextBox 4"/>
          <p:cNvSpPr txBox="1"/>
          <p:nvPr/>
        </p:nvSpPr>
        <p:spPr>
          <a:xfrm>
            <a:off x="9152128" y="3836135"/>
            <a:ext cx="3372401" cy="8087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l" defTabSz="650240">
              <a:defRPr sz="2400">
                <a:solidFill>
                  <a:srgbClr val="000000"/>
                </a:solidFill>
                <a:latin typeface="Calibri"/>
                <a:ea typeface="Calibri"/>
                <a:cs typeface="Calibri"/>
                <a:sym typeface="Calibri"/>
              </a:defRPr>
            </a:pPr>
            <a:r>
              <a:t>Contains names of files</a:t>
            </a:r>
          </a:p>
          <a:p>
            <a:pPr algn="l" defTabSz="650240">
              <a:defRPr sz="2400">
                <a:solidFill>
                  <a:srgbClr val="000000"/>
                </a:solidFill>
                <a:latin typeface="Calibri"/>
                <a:ea typeface="Calibri"/>
                <a:cs typeface="Calibri"/>
                <a:sym typeface="Calibri"/>
              </a:defRPr>
            </a:pPr>
            <a:r>
              <a:t>and folders inside</a:t>
            </a:r>
          </a:p>
        </p:txBody>
      </p:sp>
      <p:sp>
        <p:nvSpPr>
          <p:cNvPr id="803" name="TextBox 9"/>
          <p:cNvSpPr txBox="1"/>
          <p:nvPr/>
        </p:nvSpPr>
        <p:spPr>
          <a:xfrm>
            <a:off x="9308000" y="5046927"/>
            <a:ext cx="3075340" cy="8087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l" defTabSz="650240">
              <a:defRPr sz="2400">
                <a:solidFill>
                  <a:srgbClr val="000000"/>
                </a:solidFill>
                <a:latin typeface="Calibri"/>
                <a:ea typeface="Calibri"/>
                <a:cs typeface="Calibri"/>
                <a:sym typeface="Calibri"/>
              </a:defRPr>
            </a:pPr>
            <a:r>
              <a:t>Contains blobs (files)</a:t>
            </a:r>
          </a:p>
          <a:p>
            <a:pPr algn="l" defTabSz="650240">
              <a:defRPr sz="2400">
                <a:solidFill>
                  <a:srgbClr val="000000"/>
                </a:solidFill>
                <a:latin typeface="Calibri"/>
                <a:ea typeface="Calibri"/>
                <a:cs typeface="Calibri"/>
                <a:sym typeface="Calibri"/>
              </a:defRPr>
            </a:pPr>
            <a:r>
              <a:t>and trees (folders)</a:t>
            </a:r>
          </a:p>
        </p:txBody>
      </p:sp>
      <p:sp>
        <p:nvSpPr>
          <p:cNvPr id="804" name="Rectangle 10"/>
          <p:cNvSpPr/>
          <p:nvPr/>
        </p:nvSpPr>
        <p:spPr>
          <a:xfrm>
            <a:off x="1956324" y="3824656"/>
            <a:ext cx="534096" cy="4484415"/>
          </a:xfrm>
          <a:prstGeom prst="rect">
            <a:avLst/>
          </a:prstGeom>
          <a:ln w="76200">
            <a:solidFill>
              <a:srgbClr val="FF0000"/>
            </a:solidFill>
          </a:ln>
        </p:spPr>
        <p:txBody>
          <a:bodyPr lIns="48767" tIns="48767" rIns="48767" bIns="48767" anchor="ctr"/>
          <a:lstStyle/>
          <a:p>
            <a:pPr defTabSz="650240">
              <a:defRPr sz="2400">
                <a:latin typeface="Calibri"/>
                <a:ea typeface="Calibri"/>
                <a:cs typeface="Calibri"/>
                <a:sym typeface="Calibri"/>
              </a:defRPr>
            </a:pPr>
          </a:p>
        </p:txBody>
      </p:sp>
      <p:sp>
        <p:nvSpPr>
          <p:cNvPr id="805" name="TextBox 11"/>
          <p:cNvSpPr txBox="1"/>
          <p:nvPr/>
        </p:nvSpPr>
        <p:spPr>
          <a:xfrm>
            <a:off x="9269013" y="6207903"/>
            <a:ext cx="3158832" cy="8087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l" defTabSz="650240">
              <a:defRPr sz="2400">
                <a:solidFill>
                  <a:srgbClr val="000000"/>
                </a:solidFill>
                <a:latin typeface="Calibri"/>
                <a:ea typeface="Calibri"/>
                <a:cs typeface="Calibri"/>
                <a:sym typeface="Calibri"/>
              </a:defRPr>
            </a:pPr>
            <a:r>
              <a:t>Includes file </a:t>
            </a:r>
            <a:r>
              <a:rPr i="1"/>
              <a:t>mode</a:t>
            </a:r>
            <a:endParaRPr i="1"/>
          </a:p>
          <a:p>
            <a:pPr algn="l" defTabSz="650240">
              <a:defRPr sz="2400">
                <a:solidFill>
                  <a:srgbClr val="000000"/>
                </a:solidFill>
                <a:latin typeface="Calibri"/>
                <a:ea typeface="Calibri"/>
                <a:cs typeface="Calibri"/>
                <a:sym typeface="Calibri"/>
              </a:defRPr>
            </a:pPr>
            <a:r>
              <a:t>(Unix file permissions)</a:t>
            </a:r>
          </a:p>
        </p:txBody>
      </p:sp>
      <p:sp>
        <p:nvSpPr>
          <p:cNvPr id="806" name="Rectangle 12"/>
          <p:cNvSpPr/>
          <p:nvPr/>
        </p:nvSpPr>
        <p:spPr>
          <a:xfrm>
            <a:off x="1285433" y="3965695"/>
            <a:ext cx="670891" cy="4484415"/>
          </a:xfrm>
          <a:prstGeom prst="rect">
            <a:avLst/>
          </a:prstGeom>
          <a:ln w="76200">
            <a:solidFill>
              <a:srgbClr val="FF0000"/>
            </a:solidFill>
          </a:ln>
        </p:spPr>
        <p:txBody>
          <a:bodyPr lIns="48767" tIns="48767" rIns="48767" bIns="48767" anchor="ctr"/>
          <a:lstStyle/>
          <a:p>
            <a:pPr defTabSz="650240">
              <a:defRPr sz="2400">
                <a:latin typeface="Calibri"/>
                <a:ea typeface="Calibri"/>
                <a:cs typeface="Calibri"/>
                <a:sym typeface="Calibri"/>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0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0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803"/>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8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805"/>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8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6" grpId="6"/>
      <p:bldP build="whole" bldLvl="1" animBg="1" rev="0" advAuto="0" spid="801" grpId="2"/>
      <p:bldP build="whole" bldLvl="1" animBg="1" rev="0" advAuto="0" spid="804" grpId="4"/>
      <p:bldP build="whole" bldLvl="1" animBg="1" rev="0" advAuto="0" spid="805" grpId="5"/>
      <p:bldP build="whole" bldLvl="1" animBg="1" rev="0" advAuto="0" spid="803" grpId="3"/>
      <p:bldP build="whole" bldLvl="1" animBg="1" rev="0" advAuto="0" spid="802" grpId="1"/>
    </p:bldLst>
  </p:timing>
</p:sld>
</file>

<file path=ppt/slides/slide1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08" name="Title 1"/>
          <p:cNvSpPr txBox="1"/>
          <p:nvPr>
            <p:ph type="title"/>
          </p:nvPr>
        </p:nvSpPr>
        <p:spPr>
          <a:xfrm>
            <a:off x="1170431" y="1524909"/>
            <a:ext cx="10728962" cy="1547475"/>
          </a:xfrm>
          <a:prstGeom prst="rect">
            <a:avLst/>
          </a:prstGeom>
        </p:spPr>
        <p:txBody>
          <a:bodyPr/>
          <a:lstStyle>
            <a:lvl1pPr>
              <a:defRPr spc="-140"/>
            </a:lvl1pPr>
          </a:lstStyle>
          <a:p>
            <a:pPr/>
            <a:r>
              <a:t>Object Model: Tree (Triangle)</a:t>
            </a:r>
          </a:p>
        </p:txBody>
      </p:sp>
      <p:sp>
        <p:nvSpPr>
          <p:cNvPr id="809" name="Content Placeholder 5"/>
          <p:cNvSpPr txBox="1"/>
          <p:nvPr>
            <p:ph type="body" sz="half" idx="1"/>
          </p:nvPr>
        </p:nvSpPr>
        <p:spPr>
          <a:xfrm>
            <a:off x="1345996" y="3169919"/>
            <a:ext cx="9168386" cy="4641428"/>
          </a:xfrm>
          <a:prstGeom prst="rect">
            <a:avLst/>
          </a:prstGeom>
        </p:spPr>
        <p:txBody>
          <a:bodyPr/>
          <a:lstStyle/>
          <a:p>
            <a:pPr>
              <a:defRPr spc="0"/>
            </a:pPr>
            <a:r>
              <a:t>A </a:t>
            </a:r>
            <a:r>
              <a:rPr b="1"/>
              <a:t>tree</a:t>
            </a:r>
            <a:r>
              <a:t> contains folder </a:t>
            </a:r>
            <a:r>
              <a:rPr i="1"/>
              <a:t>contents</a:t>
            </a:r>
            <a:r>
              <a:t>.</a:t>
            </a:r>
          </a:p>
        </p:txBody>
      </p:sp>
      <p:pic>
        <p:nvPicPr>
          <p:cNvPr id="810" name="Content Placeholder 5" descr="Content Placeholder 5"/>
          <p:cNvPicPr>
            <a:picLocks noChangeAspect="1"/>
          </p:cNvPicPr>
          <p:nvPr/>
        </p:nvPicPr>
        <p:blipFill>
          <a:blip r:embed="rId2">
            <a:extLst/>
          </a:blip>
          <a:srcRect l="95220" t="74040" r="86" b="9381"/>
          <a:stretch>
            <a:fillRect/>
          </a:stretch>
        </p:blipFill>
        <p:spPr>
          <a:xfrm>
            <a:off x="8172842" y="2205335"/>
            <a:ext cx="622063" cy="1143963"/>
          </a:xfrm>
          <a:prstGeom prst="rect">
            <a:avLst/>
          </a:prstGeom>
          <a:ln w="12700">
            <a:miter lim="400000"/>
          </a:ln>
        </p:spPr>
      </p:pic>
      <p:pic>
        <p:nvPicPr>
          <p:cNvPr id="811" name="Picture 8" descr="Picture 8"/>
          <p:cNvPicPr>
            <a:picLocks noChangeAspect="1"/>
          </p:cNvPicPr>
          <p:nvPr/>
        </p:nvPicPr>
        <p:blipFill>
          <a:blip r:embed="rId3">
            <a:extLst/>
          </a:blip>
          <a:stretch>
            <a:fillRect/>
          </a:stretch>
        </p:blipFill>
        <p:spPr>
          <a:xfrm>
            <a:off x="3149255" y="3726151"/>
            <a:ext cx="4332785" cy="4182731"/>
          </a:xfrm>
          <a:prstGeom prst="rect">
            <a:avLst/>
          </a:prstGeom>
          <a:ln w="12700">
            <a:miter lim="400000"/>
          </a:ln>
        </p:spPr>
      </p:pic>
    </p:spTree>
  </p:cSld>
  <p:clrMapOvr>
    <a:masterClrMapping/>
  </p:clrMapOvr>
  <p:transition xmlns:p14="http://schemas.microsoft.com/office/powerpoint/2010/main" spd="med" advClick="1"/>
</p:sld>
</file>

<file path=ppt/slides/slide1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13" name="Title 1"/>
          <p:cNvSpPr txBox="1"/>
          <p:nvPr>
            <p:ph type="title"/>
          </p:nvPr>
        </p:nvSpPr>
        <p:spPr>
          <a:xfrm>
            <a:off x="1170431" y="1524909"/>
            <a:ext cx="10728962" cy="1547475"/>
          </a:xfrm>
          <a:prstGeom prst="rect">
            <a:avLst/>
          </a:prstGeom>
        </p:spPr>
        <p:txBody>
          <a:bodyPr/>
          <a:lstStyle>
            <a:lvl1pPr>
              <a:defRPr spc="-140"/>
            </a:lvl1pPr>
          </a:lstStyle>
          <a:p>
            <a:pPr/>
            <a:r>
              <a:t>Object Model: Commit (Circle)</a:t>
            </a:r>
          </a:p>
        </p:txBody>
      </p:sp>
      <p:sp>
        <p:nvSpPr>
          <p:cNvPr id="814" name="Content Placeholder 5"/>
          <p:cNvSpPr txBox="1"/>
          <p:nvPr>
            <p:ph type="body" sz="half" idx="1"/>
          </p:nvPr>
        </p:nvSpPr>
        <p:spPr>
          <a:xfrm>
            <a:off x="1345996" y="3169919"/>
            <a:ext cx="9168386" cy="4641428"/>
          </a:xfrm>
          <a:prstGeom prst="rect">
            <a:avLst/>
          </a:prstGeom>
        </p:spPr>
        <p:txBody>
          <a:bodyPr/>
          <a:lstStyle/>
          <a:p>
            <a:pPr>
              <a:defRPr spc="0"/>
            </a:pPr>
            <a:r>
              <a:t>A commit contains many things:</a:t>
            </a:r>
          </a:p>
          <a:p>
            <a:pPr lvl="1" marL="525780" indent="-251460">
              <a:lnSpc>
                <a:spcPct val="90000"/>
              </a:lnSpc>
              <a:spcBef>
                <a:spcPts val="400"/>
              </a:spcBef>
              <a:buFontTx/>
              <a:defRPr spc="0" sz="2200">
                <a:solidFill>
                  <a:srgbClr val="262626"/>
                </a:solidFill>
              </a:defRPr>
            </a:pPr>
            <a:r>
              <a:t>A root </a:t>
            </a:r>
            <a:r>
              <a:rPr b="1"/>
              <a:t>tree</a:t>
            </a:r>
            <a:r>
              <a:t>.</a:t>
            </a:r>
          </a:p>
          <a:p>
            <a:pPr lvl="1" marL="525780" indent="-251460">
              <a:lnSpc>
                <a:spcPct val="90000"/>
              </a:lnSpc>
              <a:spcBef>
                <a:spcPts val="400"/>
              </a:spcBef>
              <a:buFontTx/>
              <a:defRPr spc="0" sz="2200">
                <a:solidFill>
                  <a:srgbClr val="262626"/>
                </a:solidFill>
              </a:defRPr>
            </a:pPr>
            <a:r>
              <a:t>A list of </a:t>
            </a:r>
            <a:r>
              <a:rPr b="1"/>
              <a:t>parent commits</a:t>
            </a:r>
            <a:r>
              <a:t>.</a:t>
            </a:r>
          </a:p>
          <a:p>
            <a:pPr lvl="1" marL="525780" indent="-251460">
              <a:lnSpc>
                <a:spcPct val="90000"/>
              </a:lnSpc>
              <a:spcBef>
                <a:spcPts val="400"/>
              </a:spcBef>
              <a:buFontTx/>
              <a:defRPr spc="0" sz="2200">
                <a:solidFill>
                  <a:srgbClr val="262626"/>
                </a:solidFill>
              </a:defRPr>
            </a:pPr>
            <a:r>
              <a:t>A commit message</a:t>
            </a:r>
          </a:p>
          <a:p>
            <a:pPr lvl="1" marL="525780" indent="-251460">
              <a:lnSpc>
                <a:spcPct val="90000"/>
              </a:lnSpc>
              <a:spcBef>
                <a:spcPts val="400"/>
              </a:spcBef>
              <a:buFontTx/>
              <a:defRPr spc="0" sz="2200">
                <a:solidFill>
                  <a:srgbClr val="262626"/>
                </a:solidFill>
              </a:defRPr>
            </a:pPr>
            <a:r>
              <a:t>An author name, email, time.</a:t>
            </a:r>
          </a:p>
          <a:p>
            <a:pPr lvl="1" marL="525780" indent="-251460">
              <a:lnSpc>
                <a:spcPct val="90000"/>
              </a:lnSpc>
              <a:spcBef>
                <a:spcPts val="400"/>
              </a:spcBef>
              <a:buFontTx/>
              <a:defRPr spc="0" sz="2200">
                <a:solidFill>
                  <a:srgbClr val="262626"/>
                </a:solidFill>
              </a:defRPr>
            </a:pPr>
            <a:r>
              <a:t>A committer name, email, time.</a:t>
            </a:r>
          </a:p>
        </p:txBody>
      </p:sp>
      <p:pic>
        <p:nvPicPr>
          <p:cNvPr id="815" name="Picture 3" descr="Picture 3"/>
          <p:cNvPicPr>
            <a:picLocks noChangeAspect="1"/>
          </p:cNvPicPr>
          <p:nvPr/>
        </p:nvPicPr>
        <p:blipFill>
          <a:blip r:embed="rId2">
            <a:extLst/>
          </a:blip>
          <a:stretch>
            <a:fillRect/>
          </a:stretch>
        </p:blipFill>
        <p:spPr>
          <a:xfrm>
            <a:off x="1170431" y="5490632"/>
            <a:ext cx="9056709" cy="2623029"/>
          </a:xfrm>
          <a:prstGeom prst="rect">
            <a:avLst/>
          </a:prstGeom>
          <a:ln w="12700">
            <a:miter lim="400000"/>
          </a:ln>
        </p:spPr>
      </p:pic>
      <p:pic>
        <p:nvPicPr>
          <p:cNvPr id="816" name="Picture 4" descr="Picture 4"/>
          <p:cNvPicPr>
            <a:picLocks noChangeAspect="1"/>
          </p:cNvPicPr>
          <p:nvPr/>
        </p:nvPicPr>
        <p:blipFill>
          <a:blip r:embed="rId3">
            <a:extLst/>
          </a:blip>
          <a:stretch>
            <a:fillRect/>
          </a:stretch>
        </p:blipFill>
        <p:spPr>
          <a:xfrm>
            <a:off x="1170431" y="5490632"/>
            <a:ext cx="9125508" cy="2738059"/>
          </a:xfrm>
          <a:prstGeom prst="rect">
            <a:avLst/>
          </a:prstGeom>
          <a:ln w="12700">
            <a:miter lim="400000"/>
          </a:ln>
        </p:spPr>
      </p:pic>
      <p:pic>
        <p:nvPicPr>
          <p:cNvPr id="817" name="Picture 6" descr="Picture 6"/>
          <p:cNvPicPr>
            <a:picLocks noChangeAspect="1"/>
          </p:cNvPicPr>
          <p:nvPr/>
        </p:nvPicPr>
        <p:blipFill>
          <a:blip r:embed="rId4">
            <a:extLst/>
          </a:blip>
          <a:stretch>
            <a:fillRect/>
          </a:stretch>
        </p:blipFill>
        <p:spPr>
          <a:xfrm>
            <a:off x="1170431" y="5490632"/>
            <a:ext cx="9168386" cy="3578870"/>
          </a:xfrm>
          <a:prstGeom prst="rect">
            <a:avLst/>
          </a:prstGeom>
          <a:ln w="12700">
            <a:miter lim="400000"/>
          </a:ln>
        </p:spPr>
      </p:pic>
      <p:sp>
        <p:nvSpPr>
          <p:cNvPr id="818" name="TextBox 2"/>
          <p:cNvSpPr txBox="1"/>
          <p:nvPr/>
        </p:nvSpPr>
        <p:spPr>
          <a:xfrm>
            <a:off x="6377397" y="4447977"/>
            <a:ext cx="5894762" cy="935737"/>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p>
            <a:pPr algn="l" defTabSz="650240">
              <a:defRPr sz="1800">
                <a:solidFill>
                  <a:srgbClr val="000000"/>
                </a:solidFill>
                <a:latin typeface="Consolas"/>
                <a:ea typeface="Consolas"/>
                <a:cs typeface="Consolas"/>
                <a:sym typeface="Consolas"/>
              </a:defRPr>
            </a:pPr>
            <a:r>
              <a:t>git config –global user.name “My Name”</a:t>
            </a:r>
          </a:p>
          <a:p>
            <a:pPr algn="l" defTabSz="650240">
              <a:defRPr sz="1800">
                <a:solidFill>
                  <a:srgbClr val="000000"/>
                </a:solidFill>
                <a:latin typeface="Consolas"/>
                <a:ea typeface="Consolas"/>
                <a:cs typeface="Consolas"/>
                <a:sym typeface="Consolas"/>
              </a:defRPr>
            </a:pPr>
            <a:r>
              <a:t>git config --global user.email me@place.com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8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8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8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15" grpId="2"/>
      <p:bldP build="whole" bldLvl="1" animBg="1" rev="0" advAuto="0" spid="817" grpId="4"/>
      <p:bldP build="whole" bldLvl="1" animBg="1" rev="0" advAuto="0" spid="818" grpId="1"/>
      <p:bldP build="whole" bldLvl="1" animBg="1" rev="0" advAuto="0" spid="816" grpId="3"/>
    </p:bldLst>
  </p:timing>
</p:sld>
</file>

<file path=ppt/slides/slide1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20" name="Title 1"/>
          <p:cNvSpPr txBox="1"/>
          <p:nvPr>
            <p:ph type="title"/>
          </p:nvPr>
        </p:nvSpPr>
        <p:spPr>
          <a:xfrm>
            <a:off x="1170431" y="1524909"/>
            <a:ext cx="10728962" cy="1547475"/>
          </a:xfrm>
          <a:prstGeom prst="rect">
            <a:avLst/>
          </a:prstGeom>
        </p:spPr>
        <p:txBody>
          <a:bodyPr/>
          <a:lstStyle>
            <a:lvl1pPr>
              <a:defRPr spc="-140"/>
            </a:lvl1pPr>
          </a:lstStyle>
          <a:p>
            <a:pPr/>
            <a:r>
              <a:t>Object Model: Commit (Circle)</a:t>
            </a:r>
          </a:p>
        </p:txBody>
      </p:sp>
      <p:sp>
        <p:nvSpPr>
          <p:cNvPr id="821" name="Content Placeholder 5"/>
          <p:cNvSpPr txBox="1"/>
          <p:nvPr>
            <p:ph type="body" sz="half" idx="1"/>
          </p:nvPr>
        </p:nvSpPr>
        <p:spPr>
          <a:xfrm>
            <a:off x="1345996" y="3169919"/>
            <a:ext cx="9168386" cy="4641428"/>
          </a:xfrm>
          <a:prstGeom prst="rect">
            <a:avLst/>
          </a:prstGeom>
        </p:spPr>
        <p:txBody>
          <a:bodyPr/>
          <a:lstStyle/>
          <a:p>
            <a:pPr>
              <a:defRPr spc="0"/>
            </a:pPr>
            <a:r>
              <a:t>A commit contains many things:</a:t>
            </a:r>
          </a:p>
          <a:p>
            <a:pPr lvl="1" marL="525780" indent="-251460">
              <a:lnSpc>
                <a:spcPct val="90000"/>
              </a:lnSpc>
              <a:spcBef>
                <a:spcPts val="400"/>
              </a:spcBef>
              <a:buFontTx/>
              <a:defRPr spc="0" sz="2200">
                <a:solidFill>
                  <a:srgbClr val="262626"/>
                </a:solidFill>
              </a:defRPr>
            </a:pPr>
            <a:r>
              <a:t>A root </a:t>
            </a:r>
            <a:r>
              <a:rPr b="1"/>
              <a:t>tree</a:t>
            </a:r>
            <a:r>
              <a:t>.</a:t>
            </a:r>
          </a:p>
          <a:p>
            <a:pPr lvl="1" marL="525780" indent="-251460">
              <a:lnSpc>
                <a:spcPct val="90000"/>
              </a:lnSpc>
              <a:spcBef>
                <a:spcPts val="400"/>
              </a:spcBef>
              <a:buFontTx/>
              <a:defRPr spc="0" sz="2200">
                <a:solidFill>
                  <a:srgbClr val="262626"/>
                </a:solidFill>
              </a:defRPr>
            </a:pPr>
            <a:r>
              <a:t>A list of </a:t>
            </a:r>
            <a:r>
              <a:rPr b="1"/>
              <a:t>parent commits</a:t>
            </a:r>
            <a:r>
              <a:t>.</a:t>
            </a:r>
          </a:p>
          <a:p>
            <a:pPr lvl="1" marL="525780" indent="-251460">
              <a:lnSpc>
                <a:spcPct val="90000"/>
              </a:lnSpc>
              <a:spcBef>
                <a:spcPts val="400"/>
              </a:spcBef>
              <a:buFontTx/>
              <a:defRPr spc="0" sz="2200">
                <a:solidFill>
                  <a:srgbClr val="262626"/>
                </a:solidFill>
              </a:defRPr>
            </a:pPr>
            <a:r>
              <a:t>A commit message</a:t>
            </a:r>
          </a:p>
          <a:p>
            <a:pPr lvl="1" marL="525780" indent="-251460">
              <a:lnSpc>
                <a:spcPct val="90000"/>
              </a:lnSpc>
              <a:spcBef>
                <a:spcPts val="400"/>
              </a:spcBef>
              <a:buFontTx/>
              <a:defRPr spc="0" sz="2200">
                <a:solidFill>
                  <a:srgbClr val="262626"/>
                </a:solidFill>
              </a:defRPr>
            </a:pPr>
            <a:r>
              <a:t>An author name, email, time.</a:t>
            </a:r>
          </a:p>
          <a:p>
            <a:pPr lvl="1" marL="525780" indent="-251460">
              <a:lnSpc>
                <a:spcPct val="90000"/>
              </a:lnSpc>
              <a:spcBef>
                <a:spcPts val="400"/>
              </a:spcBef>
              <a:buFontTx/>
              <a:defRPr spc="0" sz="2200">
                <a:solidFill>
                  <a:srgbClr val="262626"/>
                </a:solidFill>
              </a:defRPr>
            </a:pPr>
            <a:r>
              <a:t>A committer name, email, time.</a:t>
            </a:r>
          </a:p>
        </p:txBody>
      </p:sp>
      <p:pic>
        <p:nvPicPr>
          <p:cNvPr id="822" name="Picture 8" descr="Picture 8"/>
          <p:cNvPicPr>
            <a:picLocks noChangeAspect="1"/>
          </p:cNvPicPr>
          <p:nvPr/>
        </p:nvPicPr>
        <p:blipFill>
          <a:blip r:embed="rId2">
            <a:extLst/>
          </a:blip>
          <a:stretch>
            <a:fillRect/>
          </a:stretch>
        </p:blipFill>
        <p:spPr>
          <a:xfrm>
            <a:off x="7166417" y="2612866"/>
            <a:ext cx="4635400" cy="5519194"/>
          </a:xfrm>
          <a:prstGeom prst="rect">
            <a:avLst/>
          </a:prstGeom>
          <a:ln w="12700">
            <a:miter lim="400000"/>
          </a:ln>
        </p:spPr>
      </p:pic>
    </p:spTree>
  </p:cSld>
  <p:clrMapOvr>
    <a:masterClrMapping/>
  </p:clrMapOvr>
  <p:transition xmlns:p14="http://schemas.microsoft.com/office/powerpoint/2010/main" spd="med" advClick="1"/>
</p:sld>
</file>

<file path=ppt/slides/slide1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24" name="Title 1"/>
          <p:cNvSpPr txBox="1"/>
          <p:nvPr>
            <p:ph type="title"/>
          </p:nvPr>
        </p:nvSpPr>
        <p:spPr>
          <a:xfrm>
            <a:off x="1170431" y="1524909"/>
            <a:ext cx="10728962" cy="1547475"/>
          </a:xfrm>
          <a:prstGeom prst="rect">
            <a:avLst/>
          </a:prstGeom>
        </p:spPr>
        <p:txBody>
          <a:bodyPr/>
          <a:lstStyle>
            <a:lvl1pPr>
              <a:defRPr spc="-140"/>
            </a:lvl1pPr>
          </a:lstStyle>
          <a:p>
            <a:pPr/>
            <a:r>
              <a:t>Object Model: Commit (Circle)</a:t>
            </a:r>
          </a:p>
        </p:txBody>
      </p:sp>
      <p:sp>
        <p:nvSpPr>
          <p:cNvPr id="825" name="Content Placeholder 5"/>
          <p:cNvSpPr txBox="1"/>
          <p:nvPr>
            <p:ph type="body" sz="half" idx="1"/>
          </p:nvPr>
        </p:nvSpPr>
        <p:spPr>
          <a:xfrm>
            <a:off x="1345996" y="3169919"/>
            <a:ext cx="9168386" cy="4641428"/>
          </a:xfrm>
          <a:prstGeom prst="rect">
            <a:avLst/>
          </a:prstGeom>
        </p:spPr>
        <p:txBody>
          <a:bodyPr/>
          <a:lstStyle/>
          <a:p>
            <a:pPr>
              <a:defRPr spc="0"/>
            </a:pPr>
            <a:r>
              <a:t>A commit contains many things:</a:t>
            </a:r>
          </a:p>
          <a:p>
            <a:pPr lvl="1" marL="525780" indent="-251460">
              <a:lnSpc>
                <a:spcPct val="90000"/>
              </a:lnSpc>
              <a:spcBef>
                <a:spcPts val="400"/>
              </a:spcBef>
              <a:buFontTx/>
              <a:defRPr spc="0" sz="2200">
                <a:solidFill>
                  <a:srgbClr val="262626"/>
                </a:solidFill>
              </a:defRPr>
            </a:pPr>
            <a:r>
              <a:t>A root </a:t>
            </a:r>
            <a:r>
              <a:rPr b="1"/>
              <a:t>tree</a:t>
            </a:r>
            <a:r>
              <a:t>.</a:t>
            </a:r>
          </a:p>
          <a:p>
            <a:pPr lvl="1" marL="525780" indent="-251460">
              <a:lnSpc>
                <a:spcPct val="90000"/>
              </a:lnSpc>
              <a:spcBef>
                <a:spcPts val="400"/>
              </a:spcBef>
              <a:buFontTx/>
              <a:defRPr spc="0" sz="2200">
                <a:solidFill>
                  <a:srgbClr val="262626"/>
                </a:solidFill>
              </a:defRPr>
            </a:pPr>
            <a:r>
              <a:t>A list of </a:t>
            </a:r>
            <a:r>
              <a:rPr b="1"/>
              <a:t>parent commits</a:t>
            </a:r>
            <a:r>
              <a:t>.</a:t>
            </a:r>
          </a:p>
          <a:p>
            <a:pPr lvl="1" marL="525780" indent="-251460">
              <a:lnSpc>
                <a:spcPct val="90000"/>
              </a:lnSpc>
              <a:spcBef>
                <a:spcPts val="400"/>
              </a:spcBef>
              <a:buFontTx/>
              <a:defRPr spc="0" sz="2200">
                <a:solidFill>
                  <a:srgbClr val="262626"/>
                </a:solidFill>
              </a:defRPr>
            </a:pPr>
            <a:r>
              <a:t>A commit message</a:t>
            </a:r>
          </a:p>
          <a:p>
            <a:pPr lvl="1" marL="525780" indent="-251460">
              <a:lnSpc>
                <a:spcPct val="90000"/>
              </a:lnSpc>
              <a:spcBef>
                <a:spcPts val="400"/>
              </a:spcBef>
              <a:buFontTx/>
              <a:defRPr spc="0" sz="2200">
                <a:solidFill>
                  <a:srgbClr val="262626"/>
                </a:solidFill>
              </a:defRPr>
            </a:pPr>
            <a:r>
              <a:t>An author name, email, time.</a:t>
            </a:r>
          </a:p>
          <a:p>
            <a:pPr lvl="1" marL="525780" indent="-251460">
              <a:lnSpc>
                <a:spcPct val="90000"/>
              </a:lnSpc>
              <a:spcBef>
                <a:spcPts val="400"/>
              </a:spcBef>
              <a:buFontTx/>
              <a:defRPr spc="0" sz="2200">
                <a:solidFill>
                  <a:srgbClr val="262626"/>
                </a:solidFill>
              </a:defRPr>
            </a:pPr>
            <a:r>
              <a:t>A committer name, email, time.</a:t>
            </a:r>
          </a:p>
        </p:txBody>
      </p:sp>
      <p:pic>
        <p:nvPicPr>
          <p:cNvPr id="826" name="Picture 2" descr="Picture 2"/>
          <p:cNvPicPr>
            <a:picLocks noChangeAspect="1"/>
          </p:cNvPicPr>
          <p:nvPr/>
        </p:nvPicPr>
        <p:blipFill>
          <a:blip r:embed="rId2">
            <a:extLst/>
          </a:blip>
          <a:stretch>
            <a:fillRect/>
          </a:stretch>
        </p:blipFill>
        <p:spPr>
          <a:xfrm>
            <a:off x="4811339" y="3621959"/>
            <a:ext cx="8049604" cy="4702968"/>
          </a:xfrm>
          <a:prstGeom prst="rect">
            <a:avLst/>
          </a:prstGeom>
          <a:ln w="12700">
            <a:miter lim="400000"/>
          </a:ln>
        </p:spPr>
      </p:pic>
    </p:spTree>
  </p:cSld>
  <p:clrMapOvr>
    <a:masterClrMapping/>
  </p:clrMapOvr>
  <p:transition xmlns:p14="http://schemas.microsoft.com/office/powerpoint/2010/main" spd="med" advClick="1"/>
</p:sld>
</file>

<file path=ppt/slides/slide1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28" name="Title 1"/>
          <p:cNvSpPr txBox="1"/>
          <p:nvPr>
            <p:ph type="title"/>
          </p:nvPr>
        </p:nvSpPr>
        <p:spPr>
          <a:xfrm>
            <a:off x="1217507" y="1869439"/>
            <a:ext cx="10566398" cy="633424"/>
          </a:xfrm>
          <a:prstGeom prst="rect">
            <a:avLst/>
          </a:prstGeom>
        </p:spPr>
        <p:txBody>
          <a:bodyPr/>
          <a:lstStyle>
            <a:lvl1pPr defTabSz="910336">
              <a:defRPr spc="-96" sz="3780"/>
            </a:lvl1pPr>
          </a:lstStyle>
          <a:p>
            <a:pPr/>
            <a:r>
              <a:t>Object Model: Merkle Tree</a:t>
            </a:r>
          </a:p>
        </p:txBody>
      </p:sp>
      <p:pic>
        <p:nvPicPr>
          <p:cNvPr id="829" name="Content Placeholder 5" descr="Content Placeholder 5"/>
          <p:cNvPicPr>
            <a:picLocks noChangeAspect="1"/>
          </p:cNvPicPr>
          <p:nvPr/>
        </p:nvPicPr>
        <p:blipFill>
          <a:blip r:embed="rId2">
            <a:extLst/>
          </a:blip>
          <a:stretch>
            <a:fillRect/>
          </a:stretch>
        </p:blipFill>
        <p:spPr>
          <a:xfrm>
            <a:off x="2147397" y="3188547"/>
            <a:ext cx="8774354" cy="4290908"/>
          </a:xfrm>
          <a:prstGeom prst="rect">
            <a:avLst/>
          </a:prstGeom>
          <a:ln w="12700">
            <a:miter lim="400000"/>
          </a:ln>
        </p:spPr>
      </p:pic>
    </p:spTree>
  </p:cSld>
  <p:clrMapOvr>
    <a:masterClrMapping/>
  </p:clrMapOvr>
  <p:transition xmlns:p14="http://schemas.microsoft.com/office/powerpoint/2010/main" spd="med" advClick="1"/>
</p:sld>
</file>

<file path=ppt/slides/slide1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31" name="Title 1"/>
          <p:cNvSpPr txBox="1"/>
          <p:nvPr>
            <p:ph type="title"/>
          </p:nvPr>
        </p:nvSpPr>
        <p:spPr>
          <a:xfrm>
            <a:off x="1217507" y="1869439"/>
            <a:ext cx="10566398" cy="633424"/>
          </a:xfrm>
          <a:prstGeom prst="rect">
            <a:avLst/>
          </a:prstGeom>
        </p:spPr>
        <p:txBody>
          <a:bodyPr/>
          <a:lstStyle>
            <a:lvl1pPr defTabSz="910336">
              <a:defRPr spc="-96" sz="3780"/>
            </a:lvl1pPr>
          </a:lstStyle>
          <a:p>
            <a:pPr/>
            <a:r>
              <a:t>IMPORTANT: Commits are NOT diffs!</a:t>
            </a:r>
          </a:p>
        </p:txBody>
      </p:sp>
      <p:pic>
        <p:nvPicPr>
          <p:cNvPr id="832" name="Content Placeholder 5" descr="Content Placeholder 5"/>
          <p:cNvPicPr>
            <a:picLocks noChangeAspect="1"/>
          </p:cNvPicPr>
          <p:nvPr/>
        </p:nvPicPr>
        <p:blipFill>
          <a:blip r:embed="rId2">
            <a:extLst/>
          </a:blip>
          <a:stretch>
            <a:fillRect/>
          </a:stretch>
        </p:blipFill>
        <p:spPr>
          <a:xfrm>
            <a:off x="2147397" y="3188547"/>
            <a:ext cx="8774354" cy="4290908"/>
          </a:xfrm>
          <a:prstGeom prst="rect">
            <a:avLst/>
          </a:prstGeom>
          <a:ln w="12700">
            <a:miter lim="400000"/>
          </a:ln>
        </p:spPr>
      </p:pic>
      <p:pic>
        <p:nvPicPr>
          <p:cNvPr id="833" name="Picture 2" descr="Picture 2"/>
          <p:cNvPicPr>
            <a:picLocks noChangeAspect="1"/>
          </p:cNvPicPr>
          <p:nvPr/>
        </p:nvPicPr>
        <p:blipFill>
          <a:blip r:embed="rId3">
            <a:extLst/>
          </a:blip>
          <a:stretch>
            <a:fillRect/>
          </a:stretch>
        </p:blipFill>
        <p:spPr>
          <a:xfrm>
            <a:off x="956341" y="2661565"/>
            <a:ext cx="11088730" cy="5578264"/>
          </a:xfrm>
          <a:prstGeom prst="rect">
            <a:avLst/>
          </a:prstGeom>
          <a:ln w="12700">
            <a:miter lim="400000"/>
          </a:ln>
        </p:spPr>
      </p:pic>
      <p:pic>
        <p:nvPicPr>
          <p:cNvPr id="834" name="Picture 3" descr="Picture 3"/>
          <p:cNvPicPr>
            <a:picLocks noChangeAspect="1"/>
          </p:cNvPicPr>
          <p:nvPr/>
        </p:nvPicPr>
        <p:blipFill>
          <a:blip r:embed="rId4">
            <a:extLst/>
          </a:blip>
          <a:stretch>
            <a:fillRect/>
          </a:stretch>
        </p:blipFill>
        <p:spPr>
          <a:xfrm>
            <a:off x="956341" y="2661565"/>
            <a:ext cx="11085521" cy="6694364"/>
          </a:xfrm>
          <a:prstGeom prst="rect">
            <a:avLst/>
          </a:prstGeom>
          <a:ln w="12700">
            <a:miter lim="400000"/>
          </a:ln>
        </p:spPr>
      </p:pic>
      <p:grpSp>
        <p:nvGrpSpPr>
          <p:cNvPr id="837" name="Group 8"/>
          <p:cNvGrpSpPr/>
          <p:nvPr/>
        </p:nvGrpSpPr>
        <p:grpSpPr>
          <a:xfrm>
            <a:off x="8737850" y="3164838"/>
            <a:ext cx="2189429" cy="1412971"/>
            <a:chOff x="0" y="0"/>
            <a:chExt cx="2189428" cy="1412970"/>
          </a:xfrm>
        </p:grpSpPr>
        <p:pic>
          <p:nvPicPr>
            <p:cNvPr id="835" name="Graphic 6" descr="Graphic 6"/>
            <p:cNvPicPr>
              <a:picLocks noChangeAspect="1"/>
            </p:cNvPicPr>
            <p:nvPr/>
          </p:nvPicPr>
          <p:blipFill>
            <a:blip r:embed="rId5">
              <a:extLst/>
            </a:blip>
            <a:stretch>
              <a:fillRect/>
            </a:stretch>
          </p:blipFill>
          <p:spPr>
            <a:xfrm>
              <a:off x="0" y="0"/>
              <a:ext cx="975361" cy="975361"/>
            </a:xfrm>
            <a:prstGeom prst="rect">
              <a:avLst/>
            </a:prstGeom>
            <a:ln w="12700" cap="flat">
              <a:noFill/>
              <a:miter lim="400000"/>
            </a:ln>
            <a:effectLst/>
          </p:spPr>
        </p:pic>
        <p:sp>
          <p:nvSpPr>
            <p:cNvPr id="836" name="TextBox 7"/>
            <p:cNvSpPr/>
            <p:nvPr/>
          </p:nvSpPr>
          <p:spPr>
            <a:xfrm>
              <a:off x="919428" y="14297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algn="l" defTabSz="650240">
                <a:defRPr sz="2400">
                  <a:latin typeface="Calibri"/>
                  <a:ea typeface="Calibri"/>
                  <a:cs typeface="Calibri"/>
                  <a:sym typeface="Calibri"/>
                </a:defRPr>
              </a:pPr>
              <a:r>
                <a:t>File renames are</a:t>
              </a:r>
            </a:p>
            <a:p>
              <a:pPr algn="l" defTabSz="650240">
                <a:defRPr sz="2400">
                  <a:latin typeface="Calibri"/>
                  <a:ea typeface="Calibri"/>
                  <a:cs typeface="Calibri"/>
                  <a:sym typeface="Calibri"/>
                </a:defRPr>
              </a:pPr>
              <a:r>
                <a:t>Detected dynamically!</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8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8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33" grpId="1"/>
      <p:bldP build="whole" bldLvl="1" animBg="1" rev="0" advAuto="0" spid="834" grpId="2"/>
      <p:bldP build="whole" bldLvl="1" animBg="1" rev="0" advAuto="0" spid="837" grpId="3"/>
    </p:bldLst>
  </p:timing>
</p:sld>
</file>

<file path=ppt/slides/slide1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39" name="Title 1"/>
          <p:cNvSpPr txBox="1"/>
          <p:nvPr>
            <p:ph type="title"/>
          </p:nvPr>
        </p:nvSpPr>
        <p:spPr>
          <a:xfrm>
            <a:off x="1217507" y="1869439"/>
            <a:ext cx="10566398" cy="633424"/>
          </a:xfrm>
          <a:prstGeom prst="rect">
            <a:avLst/>
          </a:prstGeom>
        </p:spPr>
        <p:txBody>
          <a:bodyPr/>
          <a:lstStyle>
            <a:lvl1pPr defTabSz="910336">
              <a:defRPr spc="-96" sz="3780"/>
            </a:lvl1pPr>
          </a:lstStyle>
          <a:p>
            <a:pPr/>
            <a:r>
              <a:t>Branches: Pointers to commits</a:t>
            </a:r>
          </a:p>
        </p:txBody>
      </p:sp>
      <p:pic>
        <p:nvPicPr>
          <p:cNvPr id="840" name="Content Placeholder 5" descr="Content Placeholder 5"/>
          <p:cNvPicPr>
            <a:picLocks noChangeAspect="1"/>
          </p:cNvPicPr>
          <p:nvPr/>
        </p:nvPicPr>
        <p:blipFill>
          <a:blip r:embed="rId2">
            <a:extLst/>
          </a:blip>
          <a:stretch>
            <a:fillRect/>
          </a:stretch>
        </p:blipFill>
        <p:spPr>
          <a:xfrm>
            <a:off x="2147397" y="3188547"/>
            <a:ext cx="8774354" cy="4290908"/>
          </a:xfrm>
          <a:prstGeom prst="rect">
            <a:avLst/>
          </a:prstGeom>
          <a:ln w="12700">
            <a:miter lim="400000"/>
          </a:ln>
        </p:spPr>
      </p:pic>
      <p:grpSp>
        <p:nvGrpSpPr>
          <p:cNvPr id="843" name="Callout: Down Arrow 2"/>
          <p:cNvGrpSpPr/>
          <p:nvPr/>
        </p:nvGrpSpPr>
        <p:grpSpPr>
          <a:xfrm>
            <a:off x="10214363" y="2542100"/>
            <a:ext cx="1002278" cy="739929"/>
            <a:chOff x="0" y="0"/>
            <a:chExt cx="1002277" cy="739928"/>
          </a:xfrm>
        </p:grpSpPr>
        <p:sp>
          <p:nvSpPr>
            <p:cNvPr id="841" name="Shape"/>
            <p:cNvSpPr/>
            <p:nvPr/>
          </p:nvSpPr>
          <p:spPr>
            <a:xfrm>
              <a:off x="0" y="0"/>
              <a:ext cx="1002278" cy="7399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4035"/>
                  </a:lnTo>
                  <a:lnTo>
                    <a:pt x="12793" y="14035"/>
                  </a:lnTo>
                  <a:lnTo>
                    <a:pt x="12793" y="16200"/>
                  </a:lnTo>
                  <a:lnTo>
                    <a:pt x="14787" y="16200"/>
                  </a:lnTo>
                  <a:lnTo>
                    <a:pt x="10800" y="21600"/>
                  </a:lnTo>
                  <a:lnTo>
                    <a:pt x="6813" y="16200"/>
                  </a:lnTo>
                  <a:lnTo>
                    <a:pt x="8807" y="16200"/>
                  </a:lnTo>
                  <a:lnTo>
                    <a:pt x="8807" y="14035"/>
                  </a:lnTo>
                  <a:lnTo>
                    <a:pt x="0" y="14035"/>
                  </a:lnTo>
                  <a:close/>
                </a:path>
              </a:pathLst>
            </a:custGeom>
            <a:solidFill>
              <a:srgbClr val="6F6F74"/>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p>
          </p:txBody>
        </p:sp>
        <p:sp>
          <p:nvSpPr>
            <p:cNvPr id="842" name="topic"/>
            <p:cNvSpPr txBox="1"/>
            <p:nvPr/>
          </p:nvSpPr>
          <p:spPr>
            <a:xfrm>
              <a:off x="48768" y="13823"/>
              <a:ext cx="904742" cy="453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pPr/>
              <a:r>
                <a:t>topic</a:t>
              </a:r>
            </a:p>
          </p:txBody>
        </p:sp>
      </p:grpSp>
      <p:grpSp>
        <p:nvGrpSpPr>
          <p:cNvPr id="846" name="Callout: Down Arrow 4"/>
          <p:cNvGrpSpPr/>
          <p:nvPr/>
        </p:nvGrpSpPr>
        <p:grpSpPr>
          <a:xfrm>
            <a:off x="8953118" y="2542101"/>
            <a:ext cx="1002281" cy="739929"/>
            <a:chOff x="0" y="163976"/>
            <a:chExt cx="1002279" cy="739928"/>
          </a:xfrm>
        </p:grpSpPr>
        <p:sp>
          <p:nvSpPr>
            <p:cNvPr id="844" name="Shape"/>
            <p:cNvSpPr/>
            <p:nvPr/>
          </p:nvSpPr>
          <p:spPr>
            <a:xfrm>
              <a:off x="0" y="163976"/>
              <a:ext cx="1002280" cy="7399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4035"/>
                  </a:lnTo>
                  <a:lnTo>
                    <a:pt x="12793" y="14035"/>
                  </a:lnTo>
                  <a:lnTo>
                    <a:pt x="12793" y="16200"/>
                  </a:lnTo>
                  <a:lnTo>
                    <a:pt x="14666" y="16200"/>
                  </a:lnTo>
                  <a:lnTo>
                    <a:pt x="10800" y="21600"/>
                  </a:lnTo>
                  <a:lnTo>
                    <a:pt x="6934" y="16200"/>
                  </a:lnTo>
                  <a:lnTo>
                    <a:pt x="8807" y="16200"/>
                  </a:lnTo>
                  <a:lnTo>
                    <a:pt x="8807" y="14035"/>
                  </a:lnTo>
                  <a:lnTo>
                    <a:pt x="0" y="14035"/>
                  </a:lnTo>
                  <a:close/>
                </a:path>
              </a:pathLst>
            </a:custGeom>
            <a:solidFill>
              <a:srgbClr val="6F6F74"/>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p>
          </p:txBody>
        </p:sp>
        <p:sp>
          <p:nvSpPr>
            <p:cNvPr id="845" name="master"/>
            <p:cNvSpPr/>
            <p:nvPr/>
          </p:nvSpPr>
          <p:spPr>
            <a:xfrm>
              <a:off x="48768" y="404368"/>
              <a:ext cx="90474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pPr/>
              <a:r>
                <a:t>master</a:t>
              </a:r>
            </a:p>
          </p:txBody>
        </p:sp>
      </p:grpSp>
      <p:grpSp>
        <p:nvGrpSpPr>
          <p:cNvPr id="849" name="Callout: Down Arrow 6"/>
          <p:cNvGrpSpPr/>
          <p:nvPr/>
        </p:nvGrpSpPr>
        <p:grpSpPr>
          <a:xfrm>
            <a:off x="10214363" y="1782552"/>
            <a:ext cx="1002278" cy="739930"/>
            <a:chOff x="0" y="0"/>
            <a:chExt cx="1002277" cy="739928"/>
          </a:xfrm>
        </p:grpSpPr>
        <p:sp>
          <p:nvSpPr>
            <p:cNvPr id="847" name="Shape"/>
            <p:cNvSpPr/>
            <p:nvPr/>
          </p:nvSpPr>
          <p:spPr>
            <a:xfrm>
              <a:off x="0" y="0"/>
              <a:ext cx="1002278" cy="7399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4035"/>
                  </a:lnTo>
                  <a:lnTo>
                    <a:pt x="12793" y="14035"/>
                  </a:lnTo>
                  <a:lnTo>
                    <a:pt x="12793" y="16200"/>
                  </a:lnTo>
                  <a:lnTo>
                    <a:pt x="14787" y="16200"/>
                  </a:lnTo>
                  <a:lnTo>
                    <a:pt x="10800" y="21600"/>
                  </a:lnTo>
                  <a:lnTo>
                    <a:pt x="6813" y="16200"/>
                  </a:lnTo>
                  <a:lnTo>
                    <a:pt x="8807" y="16200"/>
                  </a:lnTo>
                  <a:lnTo>
                    <a:pt x="8807" y="14035"/>
                  </a:lnTo>
                  <a:lnTo>
                    <a:pt x="0" y="14035"/>
                  </a:lnTo>
                  <a:close/>
                </a:path>
              </a:pathLst>
            </a:custGeom>
            <a:solidFill>
              <a:srgbClr val="92A9B9"/>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p>
          </p:txBody>
        </p:sp>
        <p:sp>
          <p:nvSpPr>
            <p:cNvPr id="848" name="HEAD"/>
            <p:cNvSpPr txBox="1"/>
            <p:nvPr/>
          </p:nvSpPr>
          <p:spPr>
            <a:xfrm>
              <a:off x="48768" y="13823"/>
              <a:ext cx="904742" cy="453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pPr/>
              <a:r>
                <a:t>HEAD</a:t>
              </a:r>
            </a:p>
          </p:txBody>
        </p:sp>
      </p:grpSp>
      <p:grpSp>
        <p:nvGrpSpPr>
          <p:cNvPr id="852" name="Callout: Down Arrow 7"/>
          <p:cNvGrpSpPr/>
          <p:nvPr/>
        </p:nvGrpSpPr>
        <p:grpSpPr>
          <a:xfrm>
            <a:off x="6340948" y="2542100"/>
            <a:ext cx="1002280" cy="739929"/>
            <a:chOff x="0" y="163976"/>
            <a:chExt cx="1002279" cy="739928"/>
          </a:xfrm>
        </p:grpSpPr>
        <p:sp>
          <p:nvSpPr>
            <p:cNvPr id="850" name="Shape"/>
            <p:cNvSpPr/>
            <p:nvPr/>
          </p:nvSpPr>
          <p:spPr>
            <a:xfrm>
              <a:off x="0" y="163976"/>
              <a:ext cx="1002280" cy="7399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4035"/>
                  </a:lnTo>
                  <a:lnTo>
                    <a:pt x="12793" y="14035"/>
                  </a:lnTo>
                  <a:lnTo>
                    <a:pt x="12793" y="16200"/>
                  </a:lnTo>
                  <a:lnTo>
                    <a:pt x="14666" y="16200"/>
                  </a:lnTo>
                  <a:lnTo>
                    <a:pt x="10800" y="21600"/>
                  </a:lnTo>
                  <a:lnTo>
                    <a:pt x="6934" y="16200"/>
                  </a:lnTo>
                  <a:lnTo>
                    <a:pt x="8807" y="16200"/>
                  </a:lnTo>
                  <a:lnTo>
                    <a:pt x="8807" y="14035"/>
                  </a:lnTo>
                  <a:lnTo>
                    <a:pt x="0" y="14035"/>
                  </a:lnTo>
                  <a:close/>
                </a:path>
              </a:pathLst>
            </a:custGeom>
            <a:solidFill>
              <a:srgbClr val="6F6F74"/>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p>
          </p:txBody>
        </p:sp>
        <p:sp>
          <p:nvSpPr>
            <p:cNvPr id="851" name="shipped"/>
            <p:cNvSpPr/>
            <p:nvPr/>
          </p:nvSpPr>
          <p:spPr>
            <a:xfrm>
              <a:off x="48768" y="404368"/>
              <a:ext cx="90474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pPr/>
              <a:r>
                <a:t>shipped</a:t>
              </a:r>
            </a:p>
          </p:txBody>
        </p:sp>
      </p:grpSp>
    </p:spTree>
  </p:cSld>
  <p:clrMapOvr>
    <a:masterClrMapping/>
  </p:clrMapOvr>
  <p:transition xmlns:p14="http://schemas.microsoft.com/office/powerpoint/2010/main" spd="med" advClick="1"/>
</p:sld>
</file>

<file path=ppt/slides/slide1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54" name="Title 1"/>
          <p:cNvSpPr txBox="1"/>
          <p:nvPr>
            <p:ph type="title"/>
          </p:nvPr>
        </p:nvSpPr>
        <p:spPr>
          <a:xfrm>
            <a:off x="1217507" y="1869439"/>
            <a:ext cx="10566398" cy="633424"/>
          </a:xfrm>
          <a:prstGeom prst="rect">
            <a:avLst/>
          </a:prstGeom>
        </p:spPr>
        <p:txBody>
          <a:bodyPr/>
          <a:lstStyle>
            <a:lvl1pPr defTabSz="910336">
              <a:defRPr spc="-96" sz="3780"/>
            </a:lvl1pPr>
          </a:lstStyle>
          <a:p>
            <a:pPr/>
            <a:r>
              <a:t>git is DISTRIBUTED version control!</a:t>
            </a:r>
          </a:p>
        </p:txBody>
      </p:sp>
      <p:pic>
        <p:nvPicPr>
          <p:cNvPr id="855" name="Content Placeholder 5" descr="Content Placeholder 5"/>
          <p:cNvPicPr>
            <a:picLocks noChangeAspect="1"/>
          </p:cNvPicPr>
          <p:nvPr/>
        </p:nvPicPr>
        <p:blipFill>
          <a:blip r:embed="rId2">
            <a:extLst/>
          </a:blip>
          <a:stretch>
            <a:fillRect/>
          </a:stretch>
        </p:blipFill>
        <p:spPr>
          <a:xfrm>
            <a:off x="2147397" y="3188547"/>
            <a:ext cx="8774354" cy="4290908"/>
          </a:xfrm>
          <a:prstGeom prst="rect">
            <a:avLst/>
          </a:prstGeom>
          <a:ln w="12700">
            <a:miter lim="400000"/>
          </a:ln>
        </p:spPr>
      </p:pic>
      <p:grpSp>
        <p:nvGrpSpPr>
          <p:cNvPr id="858" name="Callout: Down Arrow 2"/>
          <p:cNvGrpSpPr/>
          <p:nvPr/>
        </p:nvGrpSpPr>
        <p:grpSpPr>
          <a:xfrm>
            <a:off x="10214363" y="2542100"/>
            <a:ext cx="1002278" cy="739929"/>
            <a:chOff x="0" y="0"/>
            <a:chExt cx="1002277" cy="739928"/>
          </a:xfrm>
        </p:grpSpPr>
        <p:sp>
          <p:nvSpPr>
            <p:cNvPr id="856" name="Shape"/>
            <p:cNvSpPr/>
            <p:nvPr/>
          </p:nvSpPr>
          <p:spPr>
            <a:xfrm>
              <a:off x="0" y="0"/>
              <a:ext cx="1002278" cy="7399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4035"/>
                  </a:lnTo>
                  <a:lnTo>
                    <a:pt x="12793" y="14035"/>
                  </a:lnTo>
                  <a:lnTo>
                    <a:pt x="12793" y="16200"/>
                  </a:lnTo>
                  <a:lnTo>
                    <a:pt x="14787" y="16200"/>
                  </a:lnTo>
                  <a:lnTo>
                    <a:pt x="10800" y="21600"/>
                  </a:lnTo>
                  <a:lnTo>
                    <a:pt x="6813" y="16200"/>
                  </a:lnTo>
                  <a:lnTo>
                    <a:pt x="8807" y="16200"/>
                  </a:lnTo>
                  <a:lnTo>
                    <a:pt x="8807" y="14035"/>
                  </a:lnTo>
                  <a:lnTo>
                    <a:pt x="0" y="14035"/>
                  </a:lnTo>
                  <a:close/>
                </a:path>
              </a:pathLst>
            </a:custGeom>
            <a:solidFill>
              <a:srgbClr val="6F6F74"/>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p>
          </p:txBody>
        </p:sp>
        <p:sp>
          <p:nvSpPr>
            <p:cNvPr id="857" name="topic"/>
            <p:cNvSpPr txBox="1"/>
            <p:nvPr/>
          </p:nvSpPr>
          <p:spPr>
            <a:xfrm>
              <a:off x="48768" y="13823"/>
              <a:ext cx="904742" cy="453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pPr/>
              <a:r>
                <a:t>topic</a:t>
              </a:r>
            </a:p>
          </p:txBody>
        </p:sp>
      </p:grpSp>
      <p:grpSp>
        <p:nvGrpSpPr>
          <p:cNvPr id="861" name="Callout: Down Arrow 4"/>
          <p:cNvGrpSpPr/>
          <p:nvPr/>
        </p:nvGrpSpPr>
        <p:grpSpPr>
          <a:xfrm>
            <a:off x="8953118" y="2542101"/>
            <a:ext cx="1002281" cy="739929"/>
            <a:chOff x="0" y="163976"/>
            <a:chExt cx="1002279" cy="739928"/>
          </a:xfrm>
        </p:grpSpPr>
        <p:sp>
          <p:nvSpPr>
            <p:cNvPr id="859" name="Shape"/>
            <p:cNvSpPr/>
            <p:nvPr/>
          </p:nvSpPr>
          <p:spPr>
            <a:xfrm>
              <a:off x="0" y="163976"/>
              <a:ext cx="1002280" cy="7399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4035"/>
                  </a:lnTo>
                  <a:lnTo>
                    <a:pt x="12793" y="14035"/>
                  </a:lnTo>
                  <a:lnTo>
                    <a:pt x="12793" y="16200"/>
                  </a:lnTo>
                  <a:lnTo>
                    <a:pt x="14666" y="16200"/>
                  </a:lnTo>
                  <a:lnTo>
                    <a:pt x="10800" y="21600"/>
                  </a:lnTo>
                  <a:lnTo>
                    <a:pt x="6934" y="16200"/>
                  </a:lnTo>
                  <a:lnTo>
                    <a:pt x="8807" y="16200"/>
                  </a:lnTo>
                  <a:lnTo>
                    <a:pt x="8807" y="14035"/>
                  </a:lnTo>
                  <a:lnTo>
                    <a:pt x="0" y="14035"/>
                  </a:lnTo>
                  <a:close/>
                </a:path>
              </a:pathLst>
            </a:custGeom>
            <a:solidFill>
              <a:srgbClr val="6F6F74"/>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p>
          </p:txBody>
        </p:sp>
        <p:sp>
          <p:nvSpPr>
            <p:cNvPr id="860" name="master"/>
            <p:cNvSpPr/>
            <p:nvPr/>
          </p:nvSpPr>
          <p:spPr>
            <a:xfrm>
              <a:off x="48768" y="404368"/>
              <a:ext cx="90474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pPr/>
              <a:r>
                <a:t>master</a:t>
              </a:r>
            </a:p>
          </p:txBody>
        </p:sp>
      </p:grpSp>
      <p:grpSp>
        <p:nvGrpSpPr>
          <p:cNvPr id="864" name="Callout: Down Arrow 6"/>
          <p:cNvGrpSpPr/>
          <p:nvPr/>
        </p:nvGrpSpPr>
        <p:grpSpPr>
          <a:xfrm>
            <a:off x="10214363" y="1782552"/>
            <a:ext cx="1002278" cy="739930"/>
            <a:chOff x="0" y="0"/>
            <a:chExt cx="1002277" cy="739928"/>
          </a:xfrm>
        </p:grpSpPr>
        <p:sp>
          <p:nvSpPr>
            <p:cNvPr id="862" name="Shape"/>
            <p:cNvSpPr/>
            <p:nvPr/>
          </p:nvSpPr>
          <p:spPr>
            <a:xfrm>
              <a:off x="0" y="0"/>
              <a:ext cx="1002278" cy="7399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4035"/>
                  </a:lnTo>
                  <a:lnTo>
                    <a:pt x="12793" y="14035"/>
                  </a:lnTo>
                  <a:lnTo>
                    <a:pt x="12793" y="16200"/>
                  </a:lnTo>
                  <a:lnTo>
                    <a:pt x="14787" y="16200"/>
                  </a:lnTo>
                  <a:lnTo>
                    <a:pt x="10800" y="21600"/>
                  </a:lnTo>
                  <a:lnTo>
                    <a:pt x="6813" y="16200"/>
                  </a:lnTo>
                  <a:lnTo>
                    <a:pt x="8807" y="16200"/>
                  </a:lnTo>
                  <a:lnTo>
                    <a:pt x="8807" y="14035"/>
                  </a:lnTo>
                  <a:lnTo>
                    <a:pt x="0" y="14035"/>
                  </a:lnTo>
                  <a:close/>
                </a:path>
              </a:pathLst>
            </a:custGeom>
            <a:solidFill>
              <a:srgbClr val="92A9B9"/>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p>
          </p:txBody>
        </p:sp>
        <p:sp>
          <p:nvSpPr>
            <p:cNvPr id="863" name="HEAD"/>
            <p:cNvSpPr txBox="1"/>
            <p:nvPr/>
          </p:nvSpPr>
          <p:spPr>
            <a:xfrm>
              <a:off x="48768" y="13823"/>
              <a:ext cx="904742" cy="453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pPr/>
              <a:r>
                <a:t>HEAD</a:t>
              </a:r>
            </a:p>
          </p:txBody>
        </p:sp>
      </p:grpSp>
      <p:grpSp>
        <p:nvGrpSpPr>
          <p:cNvPr id="867" name="Callout: Down Arrow 7"/>
          <p:cNvGrpSpPr/>
          <p:nvPr/>
        </p:nvGrpSpPr>
        <p:grpSpPr>
          <a:xfrm>
            <a:off x="6340948" y="2542100"/>
            <a:ext cx="1002280" cy="739929"/>
            <a:chOff x="0" y="163976"/>
            <a:chExt cx="1002279" cy="739928"/>
          </a:xfrm>
        </p:grpSpPr>
        <p:sp>
          <p:nvSpPr>
            <p:cNvPr id="865" name="Shape"/>
            <p:cNvSpPr/>
            <p:nvPr/>
          </p:nvSpPr>
          <p:spPr>
            <a:xfrm>
              <a:off x="0" y="163976"/>
              <a:ext cx="1002280" cy="7399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4035"/>
                  </a:lnTo>
                  <a:lnTo>
                    <a:pt x="12793" y="14035"/>
                  </a:lnTo>
                  <a:lnTo>
                    <a:pt x="12793" y="16200"/>
                  </a:lnTo>
                  <a:lnTo>
                    <a:pt x="14666" y="16200"/>
                  </a:lnTo>
                  <a:lnTo>
                    <a:pt x="10800" y="21600"/>
                  </a:lnTo>
                  <a:lnTo>
                    <a:pt x="6934" y="16200"/>
                  </a:lnTo>
                  <a:lnTo>
                    <a:pt x="8807" y="16200"/>
                  </a:lnTo>
                  <a:lnTo>
                    <a:pt x="8807" y="14035"/>
                  </a:lnTo>
                  <a:lnTo>
                    <a:pt x="0" y="14035"/>
                  </a:lnTo>
                  <a:close/>
                </a:path>
              </a:pathLst>
            </a:custGeom>
            <a:solidFill>
              <a:srgbClr val="6F6F74"/>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p>
          </p:txBody>
        </p:sp>
        <p:sp>
          <p:nvSpPr>
            <p:cNvPr id="866" name="shipped"/>
            <p:cNvSpPr/>
            <p:nvPr/>
          </p:nvSpPr>
          <p:spPr>
            <a:xfrm>
              <a:off x="48768" y="404368"/>
              <a:ext cx="90474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pPr/>
              <a:r>
                <a:t>shipped</a:t>
              </a:r>
            </a:p>
          </p:txBody>
        </p:sp>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To do before class"/>
          <p:cNvSpPr txBox="1"/>
          <p:nvPr>
            <p:ph type="title"/>
          </p:nvPr>
        </p:nvSpPr>
        <p:spPr>
          <a:prstGeom prst="rect">
            <a:avLst/>
          </a:prstGeom>
        </p:spPr>
        <p:txBody>
          <a:bodyPr/>
          <a:lstStyle/>
          <a:p>
            <a:pPr/>
            <a:r>
              <a:t>To do before class</a:t>
            </a:r>
          </a:p>
        </p:txBody>
      </p:sp>
      <p:sp>
        <p:nvSpPr>
          <p:cNvPr id="245" name="Watch video…"/>
          <p:cNvSpPr txBox="1"/>
          <p:nvPr>
            <p:ph type="body" idx="1"/>
          </p:nvPr>
        </p:nvSpPr>
        <p:spPr>
          <a:xfrm>
            <a:off x="1270000" y="2768600"/>
            <a:ext cx="10464800" cy="6420876"/>
          </a:xfrm>
          <a:prstGeom prst="rect">
            <a:avLst/>
          </a:prstGeom>
        </p:spPr>
        <p:txBody>
          <a:bodyPr/>
          <a:lstStyle/>
          <a:p>
            <a:pPr/>
            <a:r>
              <a:t>Watch video</a:t>
            </a:r>
          </a:p>
          <a:p>
            <a:pPr/>
            <a:r>
              <a:t>Read related part of chapter 10 in the textbook</a:t>
            </a:r>
          </a:p>
          <a:p>
            <a:pPr/>
            <a:r>
              <a:t>Send questions and opinions through slack</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1" name="Image" descr="Image"/>
          <p:cNvPicPr>
            <a:picLocks noChangeAspect="1"/>
          </p:cNvPicPr>
          <p:nvPr/>
        </p:nvPicPr>
        <p:blipFill>
          <a:blip r:embed="rId3">
            <a:extLst/>
          </a:blip>
          <a:stretch>
            <a:fillRect/>
          </a:stretch>
        </p:blipFill>
        <p:spPr>
          <a:xfrm>
            <a:off x="2990850" y="184150"/>
            <a:ext cx="7023100" cy="2578100"/>
          </a:xfrm>
          <a:prstGeom prst="rect">
            <a:avLst/>
          </a:prstGeom>
          <a:ln w="12700">
            <a:miter lim="400000"/>
          </a:ln>
        </p:spPr>
      </p:pic>
      <p:sp>
        <p:nvSpPr>
          <p:cNvPr id="292" name="Arrow"/>
          <p:cNvSpPr/>
          <p:nvPr/>
        </p:nvSpPr>
        <p:spPr>
          <a:xfrm>
            <a:off x="10008753" y="4876800"/>
            <a:ext cx="2784602" cy="1270000"/>
          </a:xfrm>
          <a:prstGeom prst="rightArrow">
            <a:avLst>
              <a:gd name="adj1" fmla="val 32000"/>
              <a:gd name="adj2" fmla="val 64000"/>
            </a:avLst>
          </a:prstGeom>
          <a:blipFill>
            <a:blip r:embed="rId4"/>
          </a:blipFill>
          <a:ln w="12700">
            <a:miter lim="400000"/>
          </a:ln>
        </p:spPr>
        <p:txBody>
          <a:bodyPr lIns="50800" tIns="50800" rIns="50800" bIns="50800" anchor="ctr"/>
          <a:lstStyle/>
          <a:p>
            <a:pPr>
              <a:defRPr sz="3000">
                <a:effectLst>
                  <a:outerShdw sx="100000" sy="100000" kx="0" ky="0" algn="b" rotWithShape="0" blurRad="38100" dist="12700" dir="5400000">
                    <a:srgbClr val="000000">
                      <a:alpha val="50000"/>
                    </a:srgbClr>
                  </a:outerShdw>
                </a:effectLst>
              </a:defRPr>
            </a:pPr>
          </a:p>
        </p:txBody>
      </p:sp>
      <p:sp>
        <p:nvSpPr>
          <p:cNvPr id="293" name="project history"/>
          <p:cNvSpPr/>
          <p:nvPr/>
        </p:nvSpPr>
        <p:spPr>
          <a:xfrm>
            <a:off x="303747" y="2983671"/>
            <a:ext cx="2631481" cy="1653336"/>
          </a:xfrm>
          <a:prstGeom prst="wedgeEllipseCallout">
            <a:avLst>
              <a:gd name="adj1" fmla="val 74477"/>
              <a:gd name="adj2" fmla="val -85802"/>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project history</a:t>
            </a:r>
          </a:p>
        </p:txBody>
      </p:sp>
    </p:spTree>
  </p:cSld>
  <p:clrMapOvr>
    <a:masterClrMapping/>
  </p:clrMapOvr>
  <p:transition xmlns:p14="http://schemas.microsoft.com/office/powerpoint/2010/main" spd="med" advClick="1"/>
</p:sld>
</file>

<file path=ppt/slides/slide2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69" name="Title 1"/>
          <p:cNvSpPr txBox="1"/>
          <p:nvPr>
            <p:ph type="title"/>
          </p:nvPr>
        </p:nvSpPr>
        <p:spPr>
          <a:xfrm>
            <a:off x="1345996" y="1609343"/>
            <a:ext cx="10338818" cy="1413934"/>
          </a:xfrm>
          <a:prstGeom prst="rect">
            <a:avLst/>
          </a:prstGeom>
        </p:spPr>
        <p:txBody>
          <a:bodyPr/>
          <a:lstStyle>
            <a:lvl1pPr defTabSz="1092403">
              <a:defRPr spc="-118" sz="5208"/>
            </a:lvl1pPr>
          </a:lstStyle>
          <a:p>
            <a:pPr/>
            <a:r>
              <a:t>git switch : move between branches</a:t>
            </a:r>
          </a:p>
        </p:txBody>
      </p:sp>
      <p:sp>
        <p:nvSpPr>
          <p:cNvPr id="870" name="Content Placeholder 7"/>
          <p:cNvSpPr txBox="1"/>
          <p:nvPr>
            <p:ph type="body" sz="half" idx="1"/>
          </p:nvPr>
        </p:nvSpPr>
        <p:spPr>
          <a:xfrm>
            <a:off x="1345996" y="3169919"/>
            <a:ext cx="9168386" cy="4641428"/>
          </a:xfrm>
          <a:prstGeom prst="rect">
            <a:avLst/>
          </a:prstGeom>
        </p:spPr>
        <p:txBody>
          <a:bodyPr/>
          <a:lstStyle/>
          <a:p>
            <a:pPr>
              <a:defRPr spc="0"/>
            </a:pPr>
            <a:r>
              <a:t>(New in v2.23.0, replaces half of “git checkout”)</a:t>
            </a:r>
          </a:p>
          <a:p>
            <a:pPr>
              <a:defRPr spc="0"/>
            </a:pPr>
            <a:r>
              <a:t>Change HEAD to point to new branch</a:t>
            </a:r>
          </a:p>
          <a:p>
            <a:pPr>
              <a:defRPr spc="0"/>
            </a:pPr>
            <a:r>
              <a:t>Updates working directory to match commit’s tree</a:t>
            </a:r>
          </a:p>
        </p:txBody>
      </p:sp>
      <p:pic>
        <p:nvPicPr>
          <p:cNvPr id="871" name="Picture 2" descr="Picture 2"/>
          <p:cNvPicPr>
            <a:picLocks noChangeAspect="1"/>
          </p:cNvPicPr>
          <p:nvPr/>
        </p:nvPicPr>
        <p:blipFill>
          <a:blip r:embed="rId2">
            <a:extLst/>
          </a:blip>
          <a:stretch>
            <a:fillRect/>
          </a:stretch>
        </p:blipFill>
        <p:spPr>
          <a:xfrm>
            <a:off x="746248" y="4830556"/>
            <a:ext cx="10786149" cy="1553471"/>
          </a:xfrm>
          <a:prstGeom prst="rect">
            <a:avLst/>
          </a:prstGeom>
          <a:ln w="12700">
            <a:miter lim="400000"/>
          </a:ln>
        </p:spPr>
      </p:pic>
      <p:pic>
        <p:nvPicPr>
          <p:cNvPr id="872" name="Picture 3" descr="Picture 3"/>
          <p:cNvPicPr>
            <a:picLocks noChangeAspect="1"/>
          </p:cNvPicPr>
          <p:nvPr/>
        </p:nvPicPr>
        <p:blipFill>
          <a:blip r:embed="rId3">
            <a:extLst/>
          </a:blip>
          <a:stretch>
            <a:fillRect/>
          </a:stretch>
        </p:blipFill>
        <p:spPr>
          <a:xfrm>
            <a:off x="746248" y="6547750"/>
            <a:ext cx="9000806" cy="18756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72" grpId="1"/>
    </p:bldLst>
  </p:timing>
</p:sld>
</file>

<file path=ppt/slides/slide2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74" name="Title 1"/>
          <p:cNvSpPr txBox="1"/>
          <p:nvPr>
            <p:ph type="title"/>
          </p:nvPr>
        </p:nvSpPr>
        <p:spPr>
          <a:xfrm>
            <a:off x="1345996" y="1609343"/>
            <a:ext cx="10338818" cy="1413934"/>
          </a:xfrm>
          <a:prstGeom prst="rect">
            <a:avLst/>
          </a:prstGeom>
        </p:spPr>
        <p:txBody>
          <a:bodyPr/>
          <a:lstStyle>
            <a:lvl1pPr defTabSz="1014374">
              <a:defRPr spc="-109" sz="4835"/>
            </a:lvl1pPr>
          </a:lstStyle>
          <a:p>
            <a:pPr/>
            <a:r>
              <a:t>Working Directory, Staging, Committed</a:t>
            </a:r>
          </a:p>
        </p:txBody>
      </p:sp>
      <p:pic>
        <p:nvPicPr>
          <p:cNvPr id="875" name="Content Placeholder 9" descr="Content Placeholder 9"/>
          <p:cNvPicPr>
            <a:picLocks noChangeAspect="1"/>
          </p:cNvPicPr>
          <p:nvPr/>
        </p:nvPicPr>
        <p:blipFill>
          <a:blip r:embed="rId2">
            <a:extLst/>
          </a:blip>
          <a:stretch>
            <a:fillRect/>
          </a:stretch>
        </p:blipFill>
        <p:spPr>
          <a:xfrm>
            <a:off x="397250" y="3482876"/>
            <a:ext cx="4882804" cy="2819238"/>
          </a:xfrm>
          <a:prstGeom prst="rect">
            <a:avLst/>
          </a:prstGeom>
          <a:ln w="12700">
            <a:miter lim="400000"/>
          </a:ln>
        </p:spPr>
      </p:pic>
      <p:sp>
        <p:nvSpPr>
          <p:cNvPr id="876" name="Rectangle 10"/>
          <p:cNvSpPr txBox="1"/>
          <p:nvPr/>
        </p:nvSpPr>
        <p:spPr>
          <a:xfrm>
            <a:off x="523396" y="7634476"/>
            <a:ext cx="11820888" cy="808737"/>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lvl1pPr algn="l" defTabSz="650240">
              <a:defRPr sz="2400">
                <a:solidFill>
                  <a:srgbClr val="000000"/>
                </a:solidFill>
                <a:latin typeface="Calibri"/>
                <a:ea typeface="Calibri"/>
                <a:cs typeface="Calibri"/>
                <a:sym typeface="Calibri"/>
              </a:defRPr>
            </a:lvl1pPr>
          </a:lstStyle>
          <a:p>
            <a:pPr/>
            <a:r>
              <a:t>https://stackoverflow.com/questions/3689838/whats-the-difference-between-head-working-tree-and-index-in-git</a:t>
            </a:r>
          </a:p>
        </p:txBody>
      </p:sp>
      <p:pic>
        <p:nvPicPr>
          <p:cNvPr id="877" name="Content Placeholder 12" descr="Content Placeholder 12"/>
          <p:cNvPicPr>
            <a:picLocks noChangeAspect="1"/>
          </p:cNvPicPr>
          <p:nvPr/>
        </p:nvPicPr>
        <p:blipFill>
          <a:blip r:embed="rId3">
            <a:extLst/>
          </a:blip>
          <a:stretch>
            <a:fillRect/>
          </a:stretch>
        </p:blipFill>
        <p:spPr>
          <a:xfrm>
            <a:off x="5771565" y="3293258"/>
            <a:ext cx="6101212" cy="3363294"/>
          </a:xfrm>
          <a:prstGeom prst="rect">
            <a:avLst/>
          </a:prstGeom>
          <a:ln w="12700">
            <a:miter lim="400000"/>
          </a:ln>
        </p:spPr>
      </p:pic>
      <p:grpSp>
        <p:nvGrpSpPr>
          <p:cNvPr id="880" name="Explosion: 8 Points 2"/>
          <p:cNvGrpSpPr/>
          <p:nvPr/>
        </p:nvGrpSpPr>
        <p:grpSpPr>
          <a:xfrm>
            <a:off x="3968706" y="5572430"/>
            <a:ext cx="2942897" cy="2259024"/>
            <a:chOff x="0" y="0"/>
            <a:chExt cx="2942896" cy="2259022"/>
          </a:xfrm>
        </p:grpSpPr>
        <p:sp>
          <p:nvSpPr>
            <p:cNvPr id="878" name="Shape"/>
            <p:cNvSpPr/>
            <p:nvPr/>
          </p:nvSpPr>
          <p:spPr>
            <a:xfrm>
              <a:off x="-1" y="0"/>
              <a:ext cx="2942898" cy="22590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rgbClr val="FF0000"/>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p>
          </p:txBody>
        </p:sp>
        <p:sp>
          <p:nvSpPr>
            <p:cNvPr id="879" name="EXAMPLE!"/>
            <p:cNvSpPr txBox="1"/>
            <p:nvPr/>
          </p:nvSpPr>
          <p:spPr>
            <a:xfrm>
              <a:off x="679174" y="832715"/>
              <a:ext cx="1547626" cy="453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pPr/>
              <a:r>
                <a:t>EXAMPLE!</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8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77" grpId="1"/>
      <p:bldP build="whole" bldLvl="1" animBg="1" rev="0" advAuto="0" spid="880" grpId="2"/>
    </p:bldLst>
  </p:timing>
</p:sld>
</file>

<file path=ppt/slides/slide2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82" name="Title 1"/>
          <p:cNvSpPr txBox="1"/>
          <p:nvPr>
            <p:ph type="title"/>
          </p:nvPr>
        </p:nvSpPr>
        <p:spPr>
          <a:xfrm>
            <a:off x="1345996" y="1609343"/>
            <a:ext cx="10338818" cy="1413934"/>
          </a:xfrm>
          <a:prstGeom prst="rect">
            <a:avLst/>
          </a:prstGeom>
        </p:spPr>
        <p:txBody>
          <a:bodyPr/>
          <a:lstStyle>
            <a:lvl1pPr defTabSz="1014374">
              <a:defRPr spc="-109" sz="4835"/>
            </a:lvl1pPr>
          </a:lstStyle>
          <a:p>
            <a:pPr/>
            <a:r>
              <a:t>Working Directory, Staging, Committed</a:t>
            </a:r>
          </a:p>
        </p:txBody>
      </p:sp>
      <p:sp>
        <p:nvSpPr>
          <p:cNvPr id="883" name="Rectangle 13"/>
          <p:cNvSpPr txBox="1"/>
          <p:nvPr/>
        </p:nvSpPr>
        <p:spPr>
          <a:xfrm>
            <a:off x="841743" y="7595616"/>
            <a:ext cx="11820888" cy="453137"/>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lvl1pPr algn="l" defTabSz="650240">
              <a:defRPr sz="2400">
                <a:solidFill>
                  <a:srgbClr val="000000"/>
                </a:solidFill>
                <a:latin typeface="Calibri"/>
                <a:ea typeface="Calibri"/>
                <a:cs typeface="Calibri"/>
                <a:sym typeface="Calibri"/>
              </a:defRPr>
            </a:lvl1pPr>
          </a:lstStyle>
          <a:p>
            <a:pPr/>
            <a:r>
              <a:t>https://git-scm.com/book/en/v2/Git-Basics-Recording-Changes-to-the-Repository</a:t>
            </a:r>
          </a:p>
        </p:txBody>
      </p:sp>
      <p:pic>
        <p:nvPicPr>
          <p:cNvPr id="884" name="Content Placeholder 5" descr="Content Placeholder 5"/>
          <p:cNvPicPr>
            <a:picLocks noChangeAspect="1"/>
          </p:cNvPicPr>
          <p:nvPr/>
        </p:nvPicPr>
        <p:blipFill>
          <a:blip r:embed="rId2">
            <a:extLst/>
          </a:blip>
          <a:stretch>
            <a:fillRect/>
          </a:stretch>
        </p:blipFill>
        <p:spPr>
          <a:xfrm>
            <a:off x="1866053" y="3814233"/>
            <a:ext cx="8128001" cy="3352801"/>
          </a:xfrm>
          <a:prstGeom prst="rect">
            <a:avLst/>
          </a:prstGeom>
          <a:ln w="12700">
            <a:miter lim="400000"/>
          </a:ln>
        </p:spPr>
      </p:pic>
      <p:grpSp>
        <p:nvGrpSpPr>
          <p:cNvPr id="887" name="Explosion: 8 Points 8"/>
          <p:cNvGrpSpPr/>
          <p:nvPr/>
        </p:nvGrpSpPr>
        <p:grpSpPr>
          <a:xfrm>
            <a:off x="269064" y="4535410"/>
            <a:ext cx="2942897" cy="2259023"/>
            <a:chOff x="0" y="0"/>
            <a:chExt cx="2942896" cy="2259022"/>
          </a:xfrm>
        </p:grpSpPr>
        <p:sp>
          <p:nvSpPr>
            <p:cNvPr id="885" name="Shape"/>
            <p:cNvSpPr/>
            <p:nvPr/>
          </p:nvSpPr>
          <p:spPr>
            <a:xfrm>
              <a:off x="-1" y="0"/>
              <a:ext cx="2942898" cy="22590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rgbClr val="FF0000"/>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p>
          </p:txBody>
        </p:sp>
        <p:sp>
          <p:nvSpPr>
            <p:cNvPr id="886" name="EXAMPLE!"/>
            <p:cNvSpPr txBox="1"/>
            <p:nvPr/>
          </p:nvSpPr>
          <p:spPr>
            <a:xfrm>
              <a:off x="679174" y="832715"/>
              <a:ext cx="1547626" cy="453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pPr/>
              <a:r>
                <a:t>EXAMPLE!</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87" grpId="1"/>
    </p:bldLst>
  </p:timing>
</p:sld>
</file>

<file path=ppt/slides/slide2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89" name="Title 1"/>
          <p:cNvSpPr txBox="1"/>
          <p:nvPr>
            <p:ph type="title"/>
          </p:nvPr>
        </p:nvSpPr>
        <p:spPr>
          <a:xfrm>
            <a:off x="1345996" y="1609343"/>
            <a:ext cx="10338818" cy="1413934"/>
          </a:xfrm>
          <a:prstGeom prst="rect">
            <a:avLst/>
          </a:prstGeom>
        </p:spPr>
        <p:txBody>
          <a:bodyPr/>
          <a:lstStyle/>
          <a:p>
            <a:pPr defTabSz="988364">
              <a:defRPr spc="-107" sz="4712"/>
            </a:pPr>
            <a:r>
              <a:t>Advanced!</a:t>
            </a:r>
            <a:br/>
            <a:r>
              <a:t>Working Directory, Staging, Committed</a:t>
            </a:r>
          </a:p>
        </p:txBody>
      </p:sp>
      <p:sp>
        <p:nvSpPr>
          <p:cNvPr id="890" name="Rectangle 13"/>
          <p:cNvSpPr txBox="1"/>
          <p:nvPr/>
        </p:nvSpPr>
        <p:spPr>
          <a:xfrm>
            <a:off x="841743" y="7595616"/>
            <a:ext cx="11820888" cy="453137"/>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lvl1pPr algn="l" defTabSz="650240">
              <a:defRPr sz="2400">
                <a:solidFill>
                  <a:srgbClr val="000000"/>
                </a:solidFill>
                <a:latin typeface="Calibri"/>
                <a:ea typeface="Calibri"/>
                <a:cs typeface="Calibri"/>
                <a:sym typeface="Calibri"/>
              </a:defRPr>
            </a:lvl1pPr>
          </a:lstStyle>
          <a:p>
            <a:pPr/>
            <a:r>
              <a:t>https://git-scm.com/docs/git-add#Documentation/git-add.txt-patch</a:t>
            </a:r>
          </a:p>
        </p:txBody>
      </p:sp>
      <p:grpSp>
        <p:nvGrpSpPr>
          <p:cNvPr id="893" name="Explosion: 8 Points 8"/>
          <p:cNvGrpSpPr/>
          <p:nvPr/>
        </p:nvGrpSpPr>
        <p:grpSpPr>
          <a:xfrm>
            <a:off x="269064" y="4535410"/>
            <a:ext cx="2942897" cy="2259023"/>
            <a:chOff x="0" y="0"/>
            <a:chExt cx="2942896" cy="2259022"/>
          </a:xfrm>
        </p:grpSpPr>
        <p:sp>
          <p:nvSpPr>
            <p:cNvPr id="891" name="Shape"/>
            <p:cNvSpPr/>
            <p:nvPr/>
          </p:nvSpPr>
          <p:spPr>
            <a:xfrm>
              <a:off x="-1" y="0"/>
              <a:ext cx="2942898" cy="22590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rgbClr val="FF0000"/>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p>
          </p:txBody>
        </p:sp>
        <p:sp>
          <p:nvSpPr>
            <p:cNvPr id="892" name="EXAMPLE!"/>
            <p:cNvSpPr txBox="1"/>
            <p:nvPr/>
          </p:nvSpPr>
          <p:spPr>
            <a:xfrm>
              <a:off x="679174" y="832715"/>
              <a:ext cx="1547626" cy="453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pPr/>
              <a:r>
                <a:t>EXAMPLE!</a:t>
              </a:r>
            </a:p>
          </p:txBody>
        </p:sp>
      </p:grpSp>
      <p:sp>
        <p:nvSpPr>
          <p:cNvPr id="894" name="Content Placeholder 3"/>
          <p:cNvSpPr txBox="1"/>
          <p:nvPr>
            <p:ph type="body" sz="half" idx="1"/>
          </p:nvPr>
        </p:nvSpPr>
        <p:spPr>
          <a:xfrm>
            <a:off x="1345996" y="3169919"/>
            <a:ext cx="9168386" cy="4641428"/>
          </a:xfrm>
          <a:prstGeom prst="rect">
            <a:avLst/>
          </a:prstGeom>
        </p:spPr>
        <p:txBody>
          <a:bodyPr/>
          <a:lstStyle/>
          <a:p>
            <a:pPr marL="0" indent="0">
              <a:buSzTx/>
              <a:buNone/>
              <a:defRPr spc="0"/>
            </a:pPr>
            <a:r>
              <a:t>Interactive add: </a:t>
            </a:r>
            <a:r>
              <a:rPr>
                <a:latin typeface="Consolas"/>
                <a:ea typeface="Consolas"/>
                <a:cs typeface="Consolas"/>
                <a:sym typeface="Consolas"/>
              </a:rPr>
              <a:t>git add -p</a:t>
            </a:r>
            <a:endParaRPr>
              <a:latin typeface="Consolas"/>
              <a:ea typeface="Consolas"/>
              <a:cs typeface="Consolas"/>
              <a:sym typeface="Consolas"/>
            </a:endParaRPr>
          </a:p>
          <a:p>
            <a:pPr marL="0" indent="0">
              <a:buSzTx/>
              <a:buNone/>
              <a:defRPr spc="0"/>
            </a:pPr>
            <a:r>
              <a:t>Presents the patch-diff in parts that you can add in pieces, or even modify in-place!</a:t>
            </a:r>
          </a:p>
        </p:txBody>
      </p:sp>
      <p:grpSp>
        <p:nvGrpSpPr>
          <p:cNvPr id="898" name="Group 11"/>
          <p:cNvGrpSpPr/>
          <p:nvPr/>
        </p:nvGrpSpPr>
        <p:grpSpPr>
          <a:xfrm>
            <a:off x="6333066" y="4222496"/>
            <a:ext cx="3373121" cy="3525902"/>
            <a:chOff x="0" y="0"/>
            <a:chExt cx="3373120" cy="3525900"/>
          </a:xfrm>
        </p:grpSpPr>
        <p:pic>
          <p:nvPicPr>
            <p:cNvPr id="895" name="Picture 9" descr="Picture 9"/>
            <p:cNvPicPr>
              <a:picLocks noChangeAspect="1"/>
            </p:cNvPicPr>
            <p:nvPr/>
          </p:nvPicPr>
          <p:blipFill>
            <a:blip r:embed="rId2">
              <a:extLst/>
            </a:blip>
            <a:stretch>
              <a:fillRect/>
            </a:stretch>
          </p:blipFill>
          <p:spPr>
            <a:xfrm>
              <a:off x="0" y="0"/>
              <a:ext cx="3373121" cy="3373121"/>
            </a:xfrm>
            <a:prstGeom prst="rect">
              <a:avLst/>
            </a:prstGeom>
            <a:ln w="12700" cap="flat">
              <a:noFill/>
              <a:miter lim="400000"/>
            </a:ln>
            <a:effectLst/>
          </p:spPr>
        </p:pic>
        <p:sp>
          <p:nvSpPr>
            <p:cNvPr id="896" name="TextBox 10"/>
            <p:cNvSpPr/>
            <p:nvPr/>
          </p:nvSpPr>
          <p:spPr>
            <a:xfrm>
              <a:off x="2077291" y="225590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lvl1pPr algn="l" defTabSz="650240">
                <a:defRPr sz="2400">
                  <a:solidFill>
                    <a:srgbClr val="000000"/>
                  </a:solidFill>
                  <a:latin typeface="Consolas"/>
                  <a:ea typeface="Consolas"/>
                  <a:cs typeface="Consolas"/>
                  <a:sym typeface="Consolas"/>
                </a:defRPr>
              </a:lvl1pPr>
            </a:lstStyle>
            <a:p>
              <a:pPr/>
              <a:r>
                <a:t>git add -p</a:t>
              </a:r>
            </a:p>
          </p:txBody>
        </p:sp>
        <p:sp>
          <p:nvSpPr>
            <p:cNvPr id="897" name="TextBox 12"/>
            <p:cNvSpPr/>
            <p:nvPr/>
          </p:nvSpPr>
          <p:spPr>
            <a:xfrm>
              <a:off x="2077291" y="70899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lvl1pPr algn="l" defTabSz="650240">
                <a:defRPr sz="2400">
                  <a:solidFill>
                    <a:srgbClr val="000000"/>
                  </a:solidFill>
                  <a:latin typeface="Consolas"/>
                  <a:ea typeface="Consolas"/>
                  <a:cs typeface="Consolas"/>
                  <a:sym typeface="Consolas"/>
                </a:defRPr>
              </a:lvl1pPr>
            </a:lstStyle>
            <a:p>
              <a:pPr/>
              <a:r>
                <a:t>git commit -a</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8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93" grpId="2"/>
      <p:bldP build="whole" bldLvl="1" animBg="1" rev="0" advAuto="0" spid="898" grpId="1"/>
    </p:bldLst>
  </p:timing>
</p:sld>
</file>

<file path=ppt/slides/slide2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00" name="Title 1"/>
          <p:cNvSpPr txBox="1"/>
          <p:nvPr>
            <p:ph type="title"/>
          </p:nvPr>
        </p:nvSpPr>
        <p:spPr>
          <a:xfrm>
            <a:off x="1345996" y="1609343"/>
            <a:ext cx="10338818" cy="1413934"/>
          </a:xfrm>
          <a:prstGeom prst="rect">
            <a:avLst/>
          </a:prstGeom>
        </p:spPr>
        <p:txBody>
          <a:bodyPr/>
          <a:lstStyle>
            <a:lvl1pPr>
              <a:defRPr spc="-140"/>
            </a:lvl1pPr>
          </a:lstStyle>
          <a:p>
            <a:pPr/>
            <a:r>
              <a:t>git status is your friend</a:t>
            </a:r>
          </a:p>
        </p:txBody>
      </p:sp>
      <p:sp>
        <p:nvSpPr>
          <p:cNvPr id="901" name="Content Placeholder 7"/>
          <p:cNvSpPr txBox="1"/>
          <p:nvPr>
            <p:ph type="body" sz="half" idx="1"/>
          </p:nvPr>
        </p:nvSpPr>
        <p:spPr>
          <a:xfrm>
            <a:off x="1345996" y="3169919"/>
            <a:ext cx="9168386" cy="4641428"/>
          </a:xfrm>
          <a:prstGeom prst="rect">
            <a:avLst/>
          </a:prstGeom>
        </p:spPr>
        <p:txBody>
          <a:bodyPr/>
          <a:lstStyle/>
          <a:p>
            <a:pPr/>
          </a:p>
        </p:txBody>
      </p:sp>
      <p:pic>
        <p:nvPicPr>
          <p:cNvPr id="902" name="Picture 3" descr="Picture 3"/>
          <p:cNvPicPr>
            <a:picLocks noChangeAspect="1"/>
          </p:cNvPicPr>
          <p:nvPr/>
        </p:nvPicPr>
        <p:blipFill>
          <a:blip r:embed="rId2">
            <a:extLst/>
          </a:blip>
          <a:stretch>
            <a:fillRect/>
          </a:stretch>
        </p:blipFill>
        <p:spPr>
          <a:xfrm>
            <a:off x="826346" y="3599902"/>
            <a:ext cx="10613815" cy="3781460"/>
          </a:xfrm>
          <a:prstGeom prst="rect">
            <a:avLst/>
          </a:prstGeom>
          <a:ln w="12700">
            <a:miter lim="400000"/>
          </a:ln>
        </p:spPr>
      </p:pic>
    </p:spTree>
  </p:cSld>
  <p:clrMapOvr>
    <a:masterClrMapping/>
  </p:clrMapOvr>
  <p:transition xmlns:p14="http://schemas.microsoft.com/office/powerpoint/2010/main" spd="med" advClick="1"/>
</p:sld>
</file>

<file path=ppt/slides/slide2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04" name="Title 1"/>
          <p:cNvSpPr txBox="1"/>
          <p:nvPr>
            <p:ph type="title"/>
          </p:nvPr>
        </p:nvSpPr>
        <p:spPr>
          <a:xfrm>
            <a:off x="1345996" y="1609343"/>
            <a:ext cx="10338818" cy="1413934"/>
          </a:xfrm>
          <a:prstGeom prst="rect">
            <a:avLst/>
          </a:prstGeom>
        </p:spPr>
        <p:txBody>
          <a:bodyPr/>
          <a:lstStyle>
            <a:lvl1pPr>
              <a:defRPr spc="-140"/>
            </a:lvl1pPr>
          </a:lstStyle>
          <a:p>
            <a:pPr/>
            <a:r>
              <a:t>Working with Remotes</a:t>
            </a:r>
          </a:p>
        </p:txBody>
      </p:sp>
      <p:sp>
        <p:nvSpPr>
          <p:cNvPr id="905" name="Content Placeholder 7"/>
          <p:cNvSpPr txBox="1"/>
          <p:nvPr>
            <p:ph type="body" sz="half" idx="1"/>
          </p:nvPr>
        </p:nvSpPr>
        <p:spPr>
          <a:xfrm>
            <a:off x="1345996" y="3169919"/>
            <a:ext cx="9168386" cy="4641428"/>
          </a:xfrm>
          <a:prstGeom prst="rect">
            <a:avLst/>
          </a:prstGeom>
        </p:spPr>
        <p:txBody>
          <a:bodyPr/>
          <a:lstStyle/>
          <a:p>
            <a:pPr>
              <a:defRPr spc="0"/>
            </a:pPr>
            <a:r>
              <a:t>If you clone, you create special remote ‘origin’.</a:t>
            </a:r>
          </a:p>
          <a:p>
            <a:pPr>
              <a:defRPr spc="0"/>
            </a:pPr>
            <a:r>
              <a:t>You can have a LOT of remotes!</a:t>
            </a:r>
          </a:p>
        </p:txBody>
      </p:sp>
      <p:pic>
        <p:nvPicPr>
          <p:cNvPr id="906" name="Picture 2" descr="Picture 2"/>
          <p:cNvPicPr>
            <a:picLocks noChangeAspect="1"/>
          </p:cNvPicPr>
          <p:nvPr/>
        </p:nvPicPr>
        <p:blipFill>
          <a:blip r:embed="rId2">
            <a:extLst/>
          </a:blip>
          <a:stretch>
            <a:fillRect/>
          </a:stretch>
        </p:blipFill>
        <p:spPr>
          <a:xfrm>
            <a:off x="1256839" y="4575148"/>
            <a:ext cx="10207912" cy="371050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6" grpId="1"/>
    </p:bldLst>
  </p:timing>
</p:sld>
</file>

<file path=ppt/slides/slide2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08" name="Title 1"/>
          <p:cNvSpPr txBox="1"/>
          <p:nvPr>
            <p:ph type="title"/>
          </p:nvPr>
        </p:nvSpPr>
        <p:spPr>
          <a:xfrm>
            <a:off x="1345996" y="1609343"/>
            <a:ext cx="10338818" cy="1413934"/>
          </a:xfrm>
          <a:prstGeom prst="rect">
            <a:avLst/>
          </a:prstGeom>
        </p:spPr>
        <p:txBody>
          <a:bodyPr/>
          <a:lstStyle>
            <a:lvl1pPr>
              <a:defRPr spc="-140"/>
            </a:lvl1pPr>
          </a:lstStyle>
          <a:p>
            <a:pPr/>
            <a:r>
              <a:t>Working with Remotes</a:t>
            </a:r>
          </a:p>
        </p:txBody>
      </p:sp>
      <p:sp>
        <p:nvSpPr>
          <p:cNvPr id="909" name="Content Placeholder 7"/>
          <p:cNvSpPr txBox="1"/>
          <p:nvPr>
            <p:ph type="body" sz="half" idx="1"/>
          </p:nvPr>
        </p:nvSpPr>
        <p:spPr>
          <a:xfrm>
            <a:off x="1345996" y="3169919"/>
            <a:ext cx="9168386" cy="4641428"/>
          </a:xfrm>
          <a:prstGeom prst="rect">
            <a:avLst/>
          </a:prstGeom>
        </p:spPr>
        <p:txBody>
          <a:bodyPr/>
          <a:lstStyle/>
          <a:p>
            <a:pPr marL="0" indent="0">
              <a:buSzTx/>
              <a:buNone/>
              <a:defRPr spc="0"/>
            </a:pPr>
            <a:r>
              <a:t>Get new data: </a:t>
            </a:r>
            <a:r>
              <a:rPr>
                <a:latin typeface="Consolas"/>
                <a:ea typeface="Consolas"/>
                <a:cs typeface="Consolas"/>
                <a:sym typeface="Consolas"/>
              </a:rPr>
              <a:t>git fetch &lt;remote&gt; [branch]</a:t>
            </a:r>
            <a:endParaRPr>
              <a:latin typeface="Consolas"/>
              <a:ea typeface="Consolas"/>
              <a:cs typeface="Consolas"/>
              <a:sym typeface="Consolas"/>
            </a:endParaRPr>
          </a:p>
          <a:p>
            <a:pPr marL="0" indent="0">
              <a:buSzTx/>
              <a:buNone/>
              <a:defRPr spc="0"/>
            </a:pPr>
            <a:r>
              <a:t>Upload your data: </a:t>
            </a:r>
            <a:r>
              <a:rPr>
                <a:latin typeface="Consolas"/>
                <a:ea typeface="Consolas"/>
                <a:cs typeface="Consolas"/>
                <a:sym typeface="Consolas"/>
              </a:rPr>
              <a:t>git push &lt;remote&gt; &lt;branch&gt;</a:t>
            </a:r>
            <a:endParaRPr>
              <a:latin typeface="Consolas"/>
              <a:ea typeface="Consolas"/>
              <a:cs typeface="Consolas"/>
              <a:sym typeface="Consolas"/>
            </a:endParaRPr>
          </a:p>
          <a:p>
            <a:pPr marL="0" indent="0">
              <a:buSzTx/>
              <a:buNone/>
              <a:defRPr>
                <a:latin typeface="Consolas"/>
                <a:ea typeface="Consolas"/>
                <a:cs typeface="Consolas"/>
                <a:sym typeface="Consolas"/>
              </a:defRPr>
            </a:pPr>
          </a:p>
          <a:p>
            <a:pPr marL="0" indent="0">
              <a:buSzTx/>
              <a:buNone/>
              <a:defRPr b="1" spc="0"/>
            </a:pPr>
            <a:r>
              <a:t>Hot Take: </a:t>
            </a:r>
            <a:r>
              <a:rPr b="0"/>
              <a:t>Don’t use </a:t>
            </a:r>
            <a:r>
              <a:rPr b="0">
                <a:latin typeface="Consolas"/>
                <a:ea typeface="Consolas"/>
                <a:cs typeface="Consolas"/>
                <a:sym typeface="Consolas"/>
              </a:rPr>
              <a:t>git pull</a:t>
            </a:r>
            <a:r>
              <a:rPr b="0"/>
              <a:t>! This does the following:</a:t>
            </a:r>
            <a:endParaRPr b="0"/>
          </a:p>
          <a:p>
            <a:pPr marL="0" indent="0">
              <a:buSzTx/>
              <a:buNone/>
              <a:defRPr spc="0"/>
            </a:pPr>
            <a:r>
              <a:t>	1. git fetch</a:t>
            </a:r>
          </a:p>
          <a:p>
            <a:pPr marL="0" indent="0">
              <a:buSzTx/>
              <a:buNone/>
              <a:defRPr spc="0"/>
            </a:pPr>
            <a:r>
              <a:t>	2. git merge</a:t>
            </a:r>
          </a:p>
          <a:p>
            <a:pPr marL="0" indent="0">
              <a:buSzTx/>
              <a:buNone/>
              <a:defRPr spc="0"/>
            </a:pPr>
            <a:r>
              <a:t>This can have unexpected results! Instead, do your merges yourself!</a:t>
            </a:r>
          </a:p>
        </p:txBody>
      </p:sp>
    </p:spTree>
  </p:cSld>
  <p:clrMapOvr>
    <a:masterClrMapping/>
  </p:clrMapOvr>
  <p:transition xmlns:p14="http://schemas.microsoft.com/office/powerpoint/2010/main" spd="med" advClick="1"/>
</p:sld>
</file>

<file path=ppt/slides/slide2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911" name="Content Placeholder 5" descr="Content Placeholder 5"/>
          <p:cNvPicPr>
            <a:picLocks noChangeAspect="1"/>
          </p:cNvPicPr>
          <p:nvPr/>
        </p:nvPicPr>
        <p:blipFill>
          <a:blip r:embed="rId2">
            <a:extLst/>
          </a:blip>
          <a:stretch>
            <a:fillRect/>
          </a:stretch>
        </p:blipFill>
        <p:spPr>
          <a:xfrm>
            <a:off x="2336799" y="1363132"/>
            <a:ext cx="6465826" cy="6116323"/>
          </a:xfrm>
          <a:prstGeom prst="rect">
            <a:avLst/>
          </a:prstGeom>
          <a:ln w="12700">
            <a:miter lim="400000"/>
          </a:ln>
        </p:spPr>
      </p:pic>
      <p:sp>
        <p:nvSpPr>
          <p:cNvPr id="912" name="Rectangle 7"/>
          <p:cNvSpPr txBox="1"/>
          <p:nvPr/>
        </p:nvSpPr>
        <p:spPr>
          <a:xfrm>
            <a:off x="462436" y="7690443"/>
            <a:ext cx="11820888" cy="808737"/>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lvl1pPr algn="l" defTabSz="650240">
              <a:defRPr sz="2400">
                <a:solidFill>
                  <a:srgbClr val="000000"/>
                </a:solidFill>
                <a:latin typeface="Calibri"/>
                <a:ea typeface="Calibri"/>
                <a:cs typeface="Calibri"/>
                <a:sym typeface="Calibri"/>
              </a:defRPr>
            </a:lvl1pPr>
          </a:lstStyle>
          <a:p>
            <a:pPr/>
            <a:r>
              <a:t>https://stackoverflow.com/questions/3689838/whats-the-difference-between-head-working-tree-and-index-in-git</a:t>
            </a:r>
          </a:p>
        </p:txBody>
      </p:sp>
    </p:spTree>
  </p:cSld>
  <p:clrMapOvr>
    <a:masterClrMapping/>
  </p:clrMapOvr>
  <p:transition xmlns:p14="http://schemas.microsoft.com/office/powerpoint/2010/main" spd="med" advClick="1"/>
</p:sld>
</file>

<file path=ppt/slides/slide2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14" name="Title 1"/>
          <p:cNvSpPr txBox="1"/>
          <p:nvPr>
            <p:ph type="title"/>
          </p:nvPr>
        </p:nvSpPr>
        <p:spPr>
          <a:xfrm>
            <a:off x="1345996" y="1609343"/>
            <a:ext cx="10338818" cy="1413934"/>
          </a:xfrm>
          <a:prstGeom prst="rect">
            <a:avLst/>
          </a:prstGeom>
        </p:spPr>
        <p:txBody>
          <a:bodyPr/>
          <a:lstStyle>
            <a:lvl1pPr>
              <a:defRPr spc="-140"/>
            </a:lvl1pPr>
          </a:lstStyle>
          <a:p>
            <a:pPr/>
            <a:r>
              <a:t>Stop! Collaborate! Listen!</a:t>
            </a:r>
          </a:p>
        </p:txBody>
      </p:sp>
      <p:sp>
        <p:nvSpPr>
          <p:cNvPr id="915" name="Content Placeholder 7"/>
          <p:cNvSpPr txBox="1"/>
          <p:nvPr>
            <p:ph type="body" sz="half" idx="1"/>
          </p:nvPr>
        </p:nvSpPr>
        <p:spPr>
          <a:xfrm>
            <a:off x="1345996" y="3169919"/>
            <a:ext cx="9168386" cy="4641428"/>
          </a:xfrm>
          <a:prstGeom prst="rect">
            <a:avLst/>
          </a:prstGeom>
        </p:spPr>
        <p:txBody>
          <a:bodyPr/>
          <a:lstStyle/>
          <a:p>
            <a:pPr/>
          </a:p>
        </p:txBody>
      </p:sp>
      <p:sp>
        <p:nvSpPr>
          <p:cNvPr id="916" name="Rectangle 2"/>
          <p:cNvSpPr txBox="1"/>
          <p:nvPr/>
        </p:nvSpPr>
        <p:spPr>
          <a:xfrm>
            <a:off x="7405022" y="1609343"/>
            <a:ext cx="6167244" cy="4531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algn="l" defTabSz="650240">
              <a:defRPr sz="2400">
                <a:solidFill>
                  <a:srgbClr val="000000"/>
                </a:solidFill>
                <a:latin typeface="Calibri"/>
                <a:ea typeface="Calibri"/>
                <a:cs typeface="Calibri"/>
                <a:sym typeface="Calibri"/>
              </a:defRPr>
            </a:pPr>
            <a:r>
              <a:rPr u="sng">
                <a:solidFill>
                  <a:srgbClr val="67AABF"/>
                </a:solidFill>
                <a:uFill>
                  <a:solidFill>
                    <a:srgbClr val="67AABF"/>
                  </a:solidFill>
                </a:uFill>
                <a:hlinkClick r:id="rId2" invalidUrl="" action="" tgtFrame="" tooltip="" history="1" highlightClick="0" endSnd="0"/>
              </a:rPr>
              <a:t>https://github.com/microsoft/git/pull/180</a:t>
            </a:r>
            <a:r>
              <a:t> </a:t>
            </a:r>
          </a:p>
        </p:txBody>
      </p:sp>
      <p:pic>
        <p:nvPicPr>
          <p:cNvPr id="917" name="Picture 3" descr="Picture 3"/>
          <p:cNvPicPr>
            <a:picLocks noChangeAspect="1"/>
          </p:cNvPicPr>
          <p:nvPr/>
        </p:nvPicPr>
        <p:blipFill>
          <a:blip r:embed="rId3">
            <a:extLst/>
          </a:blip>
          <a:stretch>
            <a:fillRect/>
          </a:stretch>
        </p:blipFill>
        <p:spPr>
          <a:xfrm>
            <a:off x="1186761" y="3023276"/>
            <a:ext cx="9327621" cy="5665126"/>
          </a:xfrm>
          <a:prstGeom prst="rect">
            <a:avLst/>
          </a:prstGeom>
          <a:ln w="12700">
            <a:miter lim="400000"/>
          </a:ln>
        </p:spPr>
      </p:pic>
      <p:pic>
        <p:nvPicPr>
          <p:cNvPr id="918" name="Picture 4" descr="Picture 4"/>
          <p:cNvPicPr>
            <a:picLocks noChangeAspect="1"/>
          </p:cNvPicPr>
          <p:nvPr/>
        </p:nvPicPr>
        <p:blipFill>
          <a:blip r:embed="rId4">
            <a:extLst/>
          </a:blip>
          <a:stretch>
            <a:fillRect/>
          </a:stretch>
        </p:blipFill>
        <p:spPr>
          <a:xfrm>
            <a:off x="1186761" y="3023276"/>
            <a:ext cx="9835386" cy="5771178"/>
          </a:xfrm>
          <a:prstGeom prst="rect">
            <a:avLst/>
          </a:prstGeom>
          <a:ln w="12700">
            <a:miter lim="400000"/>
          </a:ln>
        </p:spPr>
      </p:pic>
      <p:pic>
        <p:nvPicPr>
          <p:cNvPr id="919" name="Picture 5" descr="Picture 5"/>
          <p:cNvPicPr>
            <a:picLocks noChangeAspect="1"/>
          </p:cNvPicPr>
          <p:nvPr/>
        </p:nvPicPr>
        <p:blipFill>
          <a:blip r:embed="rId5">
            <a:extLst/>
          </a:blip>
          <a:stretch>
            <a:fillRect/>
          </a:stretch>
        </p:blipFill>
        <p:spPr>
          <a:xfrm>
            <a:off x="1186761" y="3072723"/>
            <a:ext cx="9843229" cy="807365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19" grpId="2"/>
      <p:bldP build="whole" bldLvl="1" animBg="1" rev="0" advAuto="0" spid="918" grpId="1"/>
    </p:bldLst>
  </p:timing>
</p:sld>
</file>

<file path=ppt/slides/slide2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21" name="Title 1"/>
          <p:cNvSpPr txBox="1"/>
          <p:nvPr>
            <p:ph type="title"/>
          </p:nvPr>
        </p:nvSpPr>
        <p:spPr>
          <a:xfrm>
            <a:off x="1345996" y="1609343"/>
            <a:ext cx="10338818" cy="1413934"/>
          </a:xfrm>
          <a:prstGeom prst="rect">
            <a:avLst/>
          </a:prstGeom>
        </p:spPr>
        <p:txBody>
          <a:bodyPr/>
          <a:lstStyle>
            <a:lvl1pPr>
              <a:defRPr spc="-140"/>
            </a:lvl1pPr>
          </a:lstStyle>
          <a:p>
            <a:pPr/>
            <a:r>
              <a:t>Git Commands to Look Up</a:t>
            </a:r>
          </a:p>
        </p:txBody>
      </p:sp>
      <p:sp>
        <p:nvSpPr>
          <p:cNvPr id="922" name="Content Placeholder 7"/>
          <p:cNvSpPr txBox="1"/>
          <p:nvPr>
            <p:ph type="body" sz="quarter" idx="1"/>
          </p:nvPr>
        </p:nvSpPr>
        <p:spPr>
          <a:xfrm>
            <a:off x="1345997" y="3169919"/>
            <a:ext cx="3229687" cy="4641428"/>
          </a:xfrm>
          <a:prstGeom prst="rect">
            <a:avLst/>
          </a:prstGeom>
        </p:spPr>
        <p:txBody>
          <a:bodyPr/>
          <a:lstStyle/>
          <a:p>
            <a:pPr marL="0" indent="0" defTabSz="1157427">
              <a:spcBef>
                <a:spcPts val="1700"/>
              </a:spcBef>
              <a:buSzTx/>
              <a:buNone/>
              <a:defRPr spc="0" sz="2136"/>
            </a:pPr>
            <a:r>
              <a:rPr u="sng">
                <a:solidFill>
                  <a:srgbClr val="67AABF"/>
                </a:solidFill>
                <a:uFill>
                  <a:solidFill>
                    <a:srgbClr val="67AABF"/>
                  </a:solidFill>
                </a:uFill>
                <a:hlinkClick r:id="rId2" invalidUrl="" action="" tgtFrame="" tooltip="" history="1" highlightClick="0" endSnd="0"/>
              </a:rPr>
              <a:t>git config</a:t>
            </a:r>
          </a:p>
          <a:p>
            <a:pPr marL="0" indent="0" defTabSz="1157427">
              <a:spcBef>
                <a:spcPts val="1700"/>
              </a:spcBef>
              <a:buSzTx/>
              <a:buNone/>
              <a:defRPr spc="0" sz="2136"/>
            </a:pPr>
            <a:r>
              <a:rPr u="sng">
                <a:solidFill>
                  <a:srgbClr val="67AABF"/>
                </a:solidFill>
                <a:uFill>
                  <a:solidFill>
                    <a:srgbClr val="67AABF"/>
                  </a:solidFill>
                </a:uFill>
                <a:hlinkClick r:id="rId3" invalidUrl="" action="" tgtFrame="" tooltip="" history="1" highlightClick="0" endSnd="0"/>
              </a:rPr>
              <a:t>git log</a:t>
            </a:r>
          </a:p>
          <a:p>
            <a:pPr marL="0" indent="0" defTabSz="1157427">
              <a:spcBef>
                <a:spcPts val="1700"/>
              </a:spcBef>
              <a:buSzTx/>
              <a:buNone/>
              <a:defRPr spc="0" sz="2136"/>
            </a:pPr>
            <a:r>
              <a:rPr u="sng">
                <a:solidFill>
                  <a:srgbClr val="67AABF"/>
                </a:solidFill>
                <a:uFill>
                  <a:solidFill>
                    <a:srgbClr val="67AABF"/>
                  </a:solidFill>
                </a:uFill>
                <a:hlinkClick r:id="rId4" invalidUrl="" action="" tgtFrame="" tooltip="" history="1" highlightClick="0" endSnd="0"/>
              </a:rPr>
              <a:t>git rebase</a:t>
            </a:r>
          </a:p>
          <a:p>
            <a:pPr marL="0" indent="0" defTabSz="1157427">
              <a:spcBef>
                <a:spcPts val="1700"/>
              </a:spcBef>
              <a:buSzTx/>
              <a:buNone/>
              <a:defRPr spc="0" sz="2136"/>
            </a:pPr>
            <a:r>
              <a:rPr u="sng">
                <a:solidFill>
                  <a:srgbClr val="67AABF"/>
                </a:solidFill>
                <a:uFill>
                  <a:solidFill>
                    <a:srgbClr val="67AABF"/>
                  </a:solidFill>
                </a:uFill>
                <a:hlinkClick r:id="rId5" invalidUrl="" action="" tgtFrame="" tooltip="" history="1" highlightClick="0" endSnd="0"/>
              </a:rPr>
              <a:t>git merge</a:t>
            </a:r>
          </a:p>
          <a:p>
            <a:pPr marL="0" indent="0" defTabSz="1157427">
              <a:spcBef>
                <a:spcPts val="1700"/>
              </a:spcBef>
              <a:buSzTx/>
              <a:buNone/>
              <a:defRPr spc="0" sz="2136"/>
            </a:pPr>
            <a:r>
              <a:rPr u="sng">
                <a:solidFill>
                  <a:srgbClr val="67AABF"/>
                </a:solidFill>
                <a:uFill>
                  <a:solidFill>
                    <a:srgbClr val="67AABF"/>
                  </a:solidFill>
                </a:uFill>
                <a:hlinkClick r:id="rId6" invalidUrl="" action="" tgtFrame="" tooltip="" history="1" highlightClick="0" endSnd="0"/>
              </a:rPr>
              <a:t>git fetch</a:t>
            </a:r>
          </a:p>
          <a:p>
            <a:pPr marL="0" indent="0" defTabSz="1157427">
              <a:spcBef>
                <a:spcPts val="1700"/>
              </a:spcBef>
              <a:buSzTx/>
              <a:buNone/>
              <a:defRPr spc="0" sz="2136"/>
            </a:pPr>
            <a:r>
              <a:rPr u="sng">
                <a:solidFill>
                  <a:srgbClr val="67AABF"/>
                </a:solidFill>
                <a:uFill>
                  <a:solidFill>
                    <a:srgbClr val="67AABF"/>
                  </a:solidFill>
                </a:uFill>
                <a:hlinkClick r:id="rId7" invalidUrl="" action="" tgtFrame="" tooltip="" history="1" highlightClick="0" endSnd="0"/>
              </a:rPr>
              <a:t>git push</a:t>
            </a:r>
          </a:p>
          <a:p>
            <a:pPr marL="0" indent="0" defTabSz="1157427">
              <a:spcBef>
                <a:spcPts val="1700"/>
              </a:spcBef>
              <a:buSzTx/>
              <a:buNone/>
              <a:defRPr spc="0" sz="2136"/>
            </a:pPr>
            <a:r>
              <a:rPr u="sng">
                <a:solidFill>
                  <a:srgbClr val="67AABF"/>
                </a:solidFill>
                <a:uFill>
                  <a:solidFill>
                    <a:srgbClr val="67AABF"/>
                  </a:solidFill>
                </a:uFill>
                <a:hlinkClick r:id="rId8" invalidUrl="" action="" tgtFrame="" tooltip="" history="1" highlightClick="0" endSnd="0"/>
              </a:rPr>
              <a:t>git add</a:t>
            </a:r>
          </a:p>
          <a:p>
            <a:pPr marL="0" indent="0" defTabSz="1157427">
              <a:spcBef>
                <a:spcPts val="1700"/>
              </a:spcBef>
              <a:buSzTx/>
              <a:buNone/>
              <a:defRPr spc="0" sz="2136"/>
            </a:pPr>
            <a:r>
              <a:rPr u="sng">
                <a:solidFill>
                  <a:srgbClr val="67AABF"/>
                </a:solidFill>
                <a:uFill>
                  <a:solidFill>
                    <a:srgbClr val="67AABF"/>
                  </a:solidFill>
                </a:uFill>
                <a:hlinkClick r:id="rId9" invalidUrl="" action="" tgtFrame="" tooltip="" history="1" highlightClick="0" endSnd="0"/>
              </a:rPr>
              <a:t>git status</a:t>
            </a:r>
          </a:p>
          <a:p>
            <a:pPr marL="0" indent="0" defTabSz="1157427">
              <a:spcBef>
                <a:spcPts val="1700"/>
              </a:spcBef>
              <a:buSzTx/>
              <a:buNone/>
              <a:defRPr spc="0" sz="2136"/>
            </a:pPr>
            <a:r>
              <a:rPr u="sng">
                <a:solidFill>
                  <a:srgbClr val="67AABF"/>
                </a:solidFill>
                <a:uFill>
                  <a:solidFill>
                    <a:srgbClr val="67AABF"/>
                  </a:solidFill>
                </a:uFill>
                <a:hlinkClick r:id="rId2" invalidUrl="" action="" tgtFrame="" tooltip="" history="1" highlightClick="0" endSnd="0"/>
              </a:rPr>
              <a:t>git reset</a:t>
            </a:r>
          </a:p>
        </p:txBody>
      </p:sp>
      <p:sp>
        <p:nvSpPr>
          <p:cNvPr id="923" name="Content Placeholder 7"/>
          <p:cNvSpPr txBox="1"/>
          <p:nvPr/>
        </p:nvSpPr>
        <p:spPr>
          <a:xfrm>
            <a:off x="5238571" y="3169918"/>
            <a:ext cx="3132151" cy="4641428"/>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normAutofit fontScale="100000" lnSpcReduction="0"/>
          </a:bodyPr>
          <a:lstStyle/>
          <a:p>
            <a:pPr algn="l" defTabSz="1300480">
              <a:lnSpc>
                <a:spcPct val="95000"/>
              </a:lnSpc>
              <a:spcBef>
                <a:spcPts val="1900"/>
              </a:spcBef>
              <a:defRPr sz="2400">
                <a:solidFill>
                  <a:srgbClr val="000000"/>
                </a:solidFill>
                <a:latin typeface="Calibri"/>
                <a:ea typeface="Calibri"/>
                <a:cs typeface="Calibri"/>
                <a:sym typeface="Calibri"/>
              </a:defRPr>
            </a:pPr>
            <a:r>
              <a:rPr u="sng">
                <a:solidFill>
                  <a:srgbClr val="67AABF"/>
                </a:solidFill>
                <a:uFill>
                  <a:solidFill>
                    <a:srgbClr val="67AABF"/>
                  </a:solidFill>
                </a:uFill>
                <a:hlinkClick r:id="rId10" invalidUrl="" action="" tgtFrame="" tooltip="" history="1" highlightClick="0" endSnd="0"/>
              </a:rPr>
              <a:t>git checkout</a:t>
            </a:r>
            <a:endParaRPr spc="13"/>
          </a:p>
          <a:p>
            <a:pPr algn="l" defTabSz="1300480">
              <a:lnSpc>
                <a:spcPct val="95000"/>
              </a:lnSpc>
              <a:spcBef>
                <a:spcPts val="1900"/>
              </a:spcBef>
              <a:defRPr sz="2400">
                <a:solidFill>
                  <a:srgbClr val="000000"/>
                </a:solidFill>
                <a:latin typeface="Calibri"/>
                <a:ea typeface="Calibri"/>
                <a:cs typeface="Calibri"/>
                <a:sym typeface="Calibri"/>
              </a:defRPr>
            </a:pPr>
            <a:r>
              <a:rPr u="sng">
                <a:solidFill>
                  <a:srgbClr val="67AABF"/>
                </a:solidFill>
                <a:uFill>
                  <a:solidFill>
                    <a:srgbClr val="67AABF"/>
                  </a:solidFill>
                </a:uFill>
                <a:hlinkClick r:id="rId11" invalidUrl="" action="" tgtFrame="" tooltip="" history="1" highlightClick="0" endSnd="0"/>
              </a:rPr>
              <a:t>git switch</a:t>
            </a:r>
            <a:endParaRPr spc="13"/>
          </a:p>
          <a:p>
            <a:pPr algn="l" defTabSz="1300480">
              <a:lnSpc>
                <a:spcPct val="95000"/>
              </a:lnSpc>
              <a:spcBef>
                <a:spcPts val="1900"/>
              </a:spcBef>
              <a:defRPr sz="2400">
                <a:solidFill>
                  <a:srgbClr val="000000"/>
                </a:solidFill>
                <a:latin typeface="Calibri"/>
                <a:ea typeface="Calibri"/>
                <a:cs typeface="Calibri"/>
                <a:sym typeface="Calibri"/>
              </a:defRPr>
            </a:pPr>
            <a:r>
              <a:rPr u="sng">
                <a:solidFill>
                  <a:srgbClr val="67AABF"/>
                </a:solidFill>
                <a:uFill>
                  <a:solidFill>
                    <a:srgbClr val="67AABF"/>
                  </a:solidFill>
                </a:uFill>
                <a:hlinkClick r:id="rId12" invalidUrl="" action="" tgtFrame="" tooltip="" history="1" highlightClick="0" endSnd="0"/>
              </a:rPr>
              <a:t>git restore</a:t>
            </a:r>
            <a:endParaRPr spc="13"/>
          </a:p>
          <a:p>
            <a:pPr algn="l" defTabSz="1300480">
              <a:lnSpc>
                <a:spcPct val="95000"/>
              </a:lnSpc>
              <a:spcBef>
                <a:spcPts val="1900"/>
              </a:spcBef>
              <a:defRPr sz="2400">
                <a:solidFill>
                  <a:srgbClr val="000000"/>
                </a:solidFill>
                <a:latin typeface="Calibri"/>
                <a:ea typeface="Calibri"/>
                <a:cs typeface="Calibri"/>
                <a:sym typeface="Calibri"/>
              </a:defRPr>
            </a:pPr>
            <a:r>
              <a:rPr u="sng">
                <a:solidFill>
                  <a:srgbClr val="67AABF"/>
                </a:solidFill>
                <a:uFill>
                  <a:solidFill>
                    <a:srgbClr val="67AABF"/>
                  </a:solidFill>
                </a:uFill>
                <a:hlinkClick r:id="rId13" invalidUrl="" action="" tgtFrame="" tooltip="" history="1" highlightClick="0" endSnd="0"/>
              </a:rPr>
              <a:t>git diff</a:t>
            </a:r>
            <a:endParaRPr spc="13"/>
          </a:p>
          <a:p>
            <a:pPr algn="l" defTabSz="1300480">
              <a:lnSpc>
                <a:spcPct val="95000"/>
              </a:lnSpc>
              <a:spcBef>
                <a:spcPts val="1900"/>
              </a:spcBef>
              <a:defRPr sz="2400">
                <a:solidFill>
                  <a:srgbClr val="000000"/>
                </a:solidFill>
                <a:latin typeface="Calibri"/>
                <a:ea typeface="Calibri"/>
                <a:cs typeface="Calibri"/>
                <a:sym typeface="Calibri"/>
              </a:defRPr>
            </a:pPr>
            <a:r>
              <a:rPr u="sng">
                <a:solidFill>
                  <a:srgbClr val="67AABF"/>
                </a:solidFill>
                <a:uFill>
                  <a:solidFill>
                    <a:srgbClr val="67AABF"/>
                  </a:solidFill>
                </a:uFill>
                <a:hlinkClick r:id="rId14" invalidUrl="" action="" tgtFrame="" tooltip="" history="1" highlightClick="0" endSnd="0"/>
              </a:rPr>
              <a:t>git remote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7" name="Image" descr="Image"/>
          <p:cNvPicPr>
            <a:picLocks noChangeAspect="1"/>
          </p:cNvPicPr>
          <p:nvPr/>
        </p:nvPicPr>
        <p:blipFill>
          <a:blip r:embed="rId2">
            <a:extLst/>
          </a:blip>
          <a:stretch>
            <a:fillRect/>
          </a:stretch>
        </p:blipFill>
        <p:spPr>
          <a:xfrm>
            <a:off x="2940050" y="3201063"/>
            <a:ext cx="7073900" cy="6375401"/>
          </a:xfrm>
          <a:prstGeom prst="rect">
            <a:avLst/>
          </a:prstGeom>
          <a:ln w="12700">
            <a:miter lim="400000"/>
          </a:ln>
        </p:spPr>
      </p:pic>
      <p:pic>
        <p:nvPicPr>
          <p:cNvPr id="298" name="Image" descr="Image"/>
          <p:cNvPicPr>
            <a:picLocks noChangeAspect="1"/>
          </p:cNvPicPr>
          <p:nvPr/>
        </p:nvPicPr>
        <p:blipFill>
          <a:blip r:embed="rId3">
            <a:extLst/>
          </a:blip>
          <a:stretch>
            <a:fillRect/>
          </a:stretch>
        </p:blipFill>
        <p:spPr>
          <a:xfrm>
            <a:off x="2990850" y="184150"/>
            <a:ext cx="7023100" cy="2578100"/>
          </a:xfrm>
          <a:prstGeom prst="rect">
            <a:avLst/>
          </a:prstGeom>
          <a:ln w="12700">
            <a:miter lim="400000"/>
          </a:ln>
        </p:spPr>
      </p:pic>
      <p:sp>
        <p:nvSpPr>
          <p:cNvPr id="299" name="files and folders pointed by HEAD"/>
          <p:cNvSpPr/>
          <p:nvPr/>
        </p:nvSpPr>
        <p:spPr>
          <a:xfrm>
            <a:off x="135490" y="6988154"/>
            <a:ext cx="2607840" cy="2145421"/>
          </a:xfrm>
          <a:prstGeom prst="wedgeEllipseCallout">
            <a:avLst>
              <a:gd name="adj1" fmla="val 87200"/>
              <a:gd name="adj2" fmla="val 32542"/>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files and folders pointed by HEAD</a:t>
            </a:r>
          </a:p>
        </p:txBody>
      </p:sp>
    </p:spTree>
  </p:cSld>
  <p:clrMapOvr>
    <a:masterClrMapping/>
  </p:clrMapOvr>
  <p:transition xmlns:p14="http://schemas.microsoft.com/office/powerpoint/2010/main" spd="med" advClick="1"/>
</p:sld>
</file>

<file path=ppt/slides/slide2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25" name="Title 1"/>
          <p:cNvSpPr txBox="1"/>
          <p:nvPr>
            <p:ph type="title"/>
          </p:nvPr>
        </p:nvSpPr>
        <p:spPr>
          <a:xfrm>
            <a:off x="1345996" y="1609343"/>
            <a:ext cx="10338818" cy="1413934"/>
          </a:xfrm>
          <a:prstGeom prst="rect">
            <a:avLst/>
          </a:prstGeom>
        </p:spPr>
        <p:txBody>
          <a:bodyPr/>
          <a:lstStyle>
            <a:lvl1pPr>
              <a:defRPr spc="-140"/>
            </a:lvl1pPr>
          </a:lstStyle>
          <a:p>
            <a:pPr/>
            <a:r>
              <a:t>Reading List</a:t>
            </a:r>
          </a:p>
        </p:txBody>
      </p:sp>
      <p:sp>
        <p:nvSpPr>
          <p:cNvPr id="926" name="Content Placeholder 7"/>
          <p:cNvSpPr txBox="1"/>
          <p:nvPr>
            <p:ph type="body" sz="quarter" idx="1"/>
          </p:nvPr>
        </p:nvSpPr>
        <p:spPr>
          <a:xfrm>
            <a:off x="1345996" y="3169919"/>
            <a:ext cx="5400245" cy="4641428"/>
          </a:xfrm>
          <a:prstGeom prst="rect">
            <a:avLst/>
          </a:prstGeom>
        </p:spPr>
        <p:txBody>
          <a:bodyPr/>
          <a:lstStyle/>
          <a:p>
            <a:pPr marL="235131" indent="-235131">
              <a:defRPr spc="0" sz="1800"/>
            </a:pPr>
            <a:r>
              <a:t>These slides: </a:t>
            </a:r>
            <a:r>
              <a:rPr u="sng">
                <a:solidFill>
                  <a:srgbClr val="67AABF"/>
                </a:solidFill>
                <a:uFill>
                  <a:solidFill>
                    <a:srgbClr val="67AABF"/>
                  </a:solidFill>
                </a:uFill>
                <a:hlinkClick r:id="rId2" invalidUrl="" action="" tgtFrame="" tooltip="" history="1" highlightClick="0" endSnd="0"/>
              </a:rPr>
              <a:t>https://stolee.dev/docs/git.pptx</a:t>
            </a:r>
            <a:endParaRPr spc="12"/>
          </a:p>
          <a:p>
            <a:pPr marL="235131" indent="-235131">
              <a:defRPr spc="0" sz="1800"/>
            </a:pPr>
            <a:r>
              <a:rPr u="sng">
                <a:solidFill>
                  <a:srgbClr val="67AABF"/>
                </a:solidFill>
                <a:uFill>
                  <a:solidFill>
                    <a:srgbClr val="67AABF"/>
                  </a:solidFill>
                </a:uFill>
                <a:hlinkClick r:id="rId3" invalidUrl="" action="" tgtFrame="" tooltip="" history="1" highlightClick="0" endSnd="0"/>
              </a:rPr>
              <a:t>https://git-scm.com/doc</a:t>
            </a:r>
            <a:endParaRPr spc="12"/>
          </a:p>
          <a:p>
            <a:pPr marL="235131" indent="-235131">
              <a:defRPr spc="0" sz="1800"/>
            </a:pPr>
            <a:r>
              <a:rPr u="sng">
                <a:solidFill>
                  <a:srgbClr val="67AABF"/>
                </a:solidFill>
                <a:uFill>
                  <a:solidFill>
                    <a:srgbClr val="67AABF"/>
                  </a:solidFill>
                </a:uFill>
                <a:hlinkClick r:id="rId4" invalidUrl="" action="" tgtFrame="" tooltip="" history="1" highlightClick="0" endSnd="0"/>
              </a:rPr>
              <a:t>https://ohshitgit.com/</a:t>
            </a:r>
            <a:endParaRPr spc="12"/>
          </a:p>
          <a:p>
            <a:pPr marL="235131" indent="-235131">
              <a:defRPr spc="0" sz="1800"/>
            </a:pPr>
            <a:r>
              <a:rPr u="sng">
                <a:solidFill>
                  <a:srgbClr val="67AABF"/>
                </a:solidFill>
                <a:uFill>
                  <a:solidFill>
                    <a:srgbClr val="67AABF"/>
                  </a:solidFill>
                </a:uFill>
                <a:hlinkClick r:id="rId5" invalidUrl="" action="" tgtFrame="" tooltip="" history="1" highlightClick="0" endSnd="0"/>
              </a:rPr>
              <a:t>http://stevelosh.com/blog/2013/04/git-koans/</a:t>
            </a:r>
            <a:r>
              <a:t> </a:t>
            </a:r>
          </a:p>
          <a:p>
            <a:pPr marL="235131" indent="-235131">
              <a:defRPr spc="0" sz="1800"/>
            </a:pPr>
            <a:r>
              <a:rPr u="sng">
                <a:solidFill>
                  <a:srgbClr val="67AABF"/>
                </a:solidFill>
                <a:uFill>
                  <a:solidFill>
                    <a:srgbClr val="67AABF"/>
                  </a:solidFill>
                </a:uFill>
                <a:hlinkClick r:id="rId6" invalidUrl="" action="" tgtFrame="" tooltip="" history="1" highlightClick="0" endSnd="0"/>
              </a:rPr>
              <a:t>File History Simplification</a:t>
            </a:r>
            <a:endParaRPr spc="12"/>
          </a:p>
          <a:p>
            <a:pPr marL="235131" indent="-235131">
              <a:defRPr spc="0" sz="1800"/>
            </a:pPr>
            <a:r>
              <a:rPr u="sng">
                <a:solidFill>
                  <a:srgbClr val="67AABF"/>
                </a:solidFill>
                <a:uFill>
                  <a:solidFill>
                    <a:srgbClr val="67AABF"/>
                  </a:solidFill>
                </a:uFill>
                <a:hlinkClick r:id="rId7" invalidUrl="" action="" tgtFrame="" tooltip="" history="1" highlightClick="0" endSnd="0"/>
              </a:rPr>
              <a:t>What’s the difference between HEAD, working tree and index?</a:t>
            </a:r>
            <a:endParaRPr spc="12"/>
          </a:p>
          <a:p>
            <a:pPr marL="235131" indent="-235131">
              <a:defRPr spc="0" sz="1800"/>
            </a:pPr>
            <a:r>
              <a:rPr u="sng">
                <a:solidFill>
                  <a:srgbClr val="67AABF"/>
                </a:solidFill>
                <a:uFill>
                  <a:solidFill>
                    <a:srgbClr val="67AABF"/>
                  </a:solidFill>
                </a:uFill>
                <a:hlinkClick r:id="rId8" invalidUrl="" action="" tgtFrame="" tooltip="" history="1" highlightClick="0" endSnd="0"/>
              </a:rPr>
              <a:t>Write Yourself a Git</a:t>
            </a:r>
          </a:p>
        </p:txBody>
      </p:sp>
      <p:sp>
        <p:nvSpPr>
          <p:cNvPr id="927" name="Content Placeholder 7"/>
          <p:cNvSpPr txBox="1"/>
          <p:nvPr/>
        </p:nvSpPr>
        <p:spPr>
          <a:xfrm>
            <a:off x="6754368" y="3023276"/>
            <a:ext cx="5302708" cy="4641428"/>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normAutofit fontScale="100000" lnSpcReduction="0"/>
          </a:bodyPr>
          <a:lstStyle/>
          <a:p>
            <a:pPr marL="235131" indent="-235131" algn="l" defTabSz="1300480">
              <a:lnSpc>
                <a:spcPct val="95000"/>
              </a:lnSpc>
              <a:spcBef>
                <a:spcPts val="1900"/>
              </a:spcBef>
              <a:buClr>
                <a:srgbClr val="6F6F74"/>
              </a:buClr>
              <a:buSzPct val="80000"/>
              <a:buFont typeface="Arial"/>
              <a:buChar char="•"/>
              <a:defRPr sz="1800">
                <a:solidFill>
                  <a:srgbClr val="000000"/>
                </a:solidFill>
                <a:latin typeface="Calibri"/>
                <a:ea typeface="Calibri"/>
                <a:cs typeface="Calibri"/>
                <a:sym typeface="Calibri"/>
              </a:defRPr>
            </a:pPr>
            <a:r>
              <a:t>Supercharging the Git Commit Graph</a:t>
            </a:r>
            <a:endParaRPr spc="10"/>
          </a:p>
          <a:p>
            <a:pPr lvl="1" marL="518159" indent="-243839" algn="l" defTabSz="1300480">
              <a:lnSpc>
                <a:spcPct val="90000"/>
              </a:lnSpc>
              <a:spcBef>
                <a:spcPts val="400"/>
              </a:spcBef>
              <a:buClr>
                <a:srgbClr val="6F6F74"/>
              </a:buClr>
              <a:buSzPct val="100000"/>
              <a:buChar char="●"/>
              <a:defRPr sz="1600">
                <a:solidFill>
                  <a:srgbClr val="262626"/>
                </a:solidFill>
                <a:latin typeface="Calibri"/>
                <a:ea typeface="Calibri"/>
                <a:cs typeface="Calibri"/>
                <a:sym typeface="Calibri"/>
              </a:defRPr>
            </a:pPr>
            <a:r>
              <a:rPr u="sng">
                <a:solidFill>
                  <a:srgbClr val="67AABF"/>
                </a:solidFill>
                <a:uFill>
                  <a:solidFill>
                    <a:srgbClr val="67AABF"/>
                  </a:solidFill>
                </a:uFill>
                <a:hlinkClick r:id="rId9" invalidUrl="" action="" tgtFrame="" tooltip="" history="1" highlightClick="0" endSnd="0"/>
              </a:rPr>
              <a:t>Part I</a:t>
            </a:r>
          </a:p>
          <a:p>
            <a:pPr lvl="1" marL="518159" indent="-243839" algn="l" defTabSz="1300480">
              <a:lnSpc>
                <a:spcPct val="90000"/>
              </a:lnSpc>
              <a:spcBef>
                <a:spcPts val="400"/>
              </a:spcBef>
              <a:buClr>
                <a:srgbClr val="6F6F74"/>
              </a:buClr>
              <a:buSzPct val="100000"/>
              <a:buChar char="●"/>
              <a:defRPr sz="1600">
                <a:solidFill>
                  <a:srgbClr val="262626"/>
                </a:solidFill>
                <a:latin typeface="Calibri"/>
                <a:ea typeface="Calibri"/>
                <a:cs typeface="Calibri"/>
                <a:sym typeface="Calibri"/>
              </a:defRPr>
            </a:pPr>
            <a:r>
              <a:rPr u="sng">
                <a:solidFill>
                  <a:srgbClr val="67AABF"/>
                </a:solidFill>
                <a:uFill>
                  <a:solidFill>
                    <a:srgbClr val="67AABF"/>
                  </a:solidFill>
                </a:uFill>
                <a:hlinkClick r:id="rId10" invalidUrl="" action="" tgtFrame="" tooltip="" history="1" highlightClick="0" endSnd="0"/>
              </a:rPr>
              <a:t>Part II</a:t>
            </a:r>
          </a:p>
          <a:p>
            <a:pPr lvl="1" marL="518159" indent="-243839" algn="l" defTabSz="1300480">
              <a:lnSpc>
                <a:spcPct val="90000"/>
              </a:lnSpc>
              <a:spcBef>
                <a:spcPts val="400"/>
              </a:spcBef>
              <a:buClr>
                <a:srgbClr val="6F6F74"/>
              </a:buClr>
              <a:buSzPct val="100000"/>
              <a:buChar char="●"/>
              <a:defRPr sz="1600">
                <a:solidFill>
                  <a:srgbClr val="262626"/>
                </a:solidFill>
                <a:latin typeface="Calibri"/>
                <a:ea typeface="Calibri"/>
                <a:cs typeface="Calibri"/>
                <a:sym typeface="Calibri"/>
              </a:defRPr>
            </a:pPr>
            <a:r>
              <a:rPr u="sng">
                <a:solidFill>
                  <a:srgbClr val="67AABF"/>
                </a:solidFill>
                <a:uFill>
                  <a:solidFill>
                    <a:srgbClr val="67AABF"/>
                  </a:solidFill>
                </a:uFill>
                <a:hlinkClick r:id="rId11" invalidUrl="" action="" tgtFrame="" tooltip="" history="1" highlightClick="0" endSnd="0"/>
              </a:rPr>
              <a:t>Part III</a:t>
            </a:r>
          </a:p>
          <a:p>
            <a:pPr lvl="1" marL="518159" indent="-243839" algn="l" defTabSz="1300480">
              <a:lnSpc>
                <a:spcPct val="90000"/>
              </a:lnSpc>
              <a:spcBef>
                <a:spcPts val="400"/>
              </a:spcBef>
              <a:buClr>
                <a:srgbClr val="6F6F74"/>
              </a:buClr>
              <a:buSzPct val="100000"/>
              <a:buChar char="●"/>
              <a:defRPr sz="1600">
                <a:solidFill>
                  <a:srgbClr val="262626"/>
                </a:solidFill>
                <a:latin typeface="Calibri"/>
                <a:ea typeface="Calibri"/>
                <a:cs typeface="Calibri"/>
                <a:sym typeface="Calibri"/>
              </a:defRPr>
            </a:pPr>
            <a:r>
              <a:rPr u="sng">
                <a:solidFill>
                  <a:srgbClr val="67AABF"/>
                </a:solidFill>
                <a:uFill>
                  <a:solidFill>
                    <a:srgbClr val="67AABF"/>
                  </a:solidFill>
                </a:uFill>
                <a:hlinkClick r:id="rId12" invalidUrl="" action="" tgtFrame="" tooltip="" history="1" highlightClick="0" endSnd="0"/>
              </a:rPr>
              <a:t>Part IV</a:t>
            </a:r>
          </a:p>
          <a:p>
            <a:pPr marL="235131" indent="-235131" algn="l" defTabSz="1300480">
              <a:lnSpc>
                <a:spcPct val="95000"/>
              </a:lnSpc>
              <a:spcBef>
                <a:spcPts val="1900"/>
              </a:spcBef>
              <a:buClr>
                <a:srgbClr val="6F6F74"/>
              </a:buClr>
              <a:buSzPct val="80000"/>
              <a:buFont typeface="Arial"/>
              <a:buChar char="•"/>
              <a:defRPr sz="1800">
                <a:solidFill>
                  <a:srgbClr val="000000"/>
                </a:solidFill>
                <a:latin typeface="Calibri"/>
                <a:ea typeface="Calibri"/>
                <a:cs typeface="Calibri"/>
                <a:sym typeface="Calibri"/>
              </a:defRPr>
            </a:pPr>
            <a:r>
              <a:rPr u="sng">
                <a:solidFill>
                  <a:srgbClr val="67AABF"/>
                </a:solidFill>
                <a:uFill>
                  <a:solidFill>
                    <a:srgbClr val="67AABF"/>
                  </a:solidFill>
                </a:uFill>
                <a:hlinkClick r:id="rId13" invalidUrl="" action="" tgtFrame="" tooltip="" history="1" highlightClick="0" endSnd="0"/>
              </a:rPr>
              <a:t>Exploring new frontiers for Git push performance</a:t>
            </a:r>
            <a:endParaRPr spc="12"/>
          </a:p>
        </p:txBody>
      </p:sp>
    </p:spTree>
  </p:cSld>
  <p:clrMapOvr>
    <a:masterClrMapping/>
  </p:clrMapOvr>
  <p:transition xmlns:p14="http://schemas.microsoft.com/office/powerpoint/2010/main" spd="med" advClick="1"/>
</p:sld>
</file>

<file path=ppt/slides/slide2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929" name="Picture 2" descr="Picture 2"/>
          <p:cNvPicPr>
            <a:picLocks noChangeAspect="1"/>
          </p:cNvPicPr>
          <p:nvPr/>
        </p:nvPicPr>
        <p:blipFill>
          <a:blip r:embed="rId2">
            <a:alphaModFix amt="20000"/>
            <a:extLst/>
          </a:blip>
          <a:stretch>
            <a:fillRect/>
          </a:stretch>
        </p:blipFill>
        <p:spPr>
          <a:xfrm>
            <a:off x="2242818" y="1219199"/>
            <a:ext cx="8519163" cy="7315201"/>
          </a:xfrm>
          <a:prstGeom prst="rect">
            <a:avLst/>
          </a:prstGeom>
          <a:ln w="12700">
            <a:miter lim="400000"/>
          </a:ln>
        </p:spPr>
      </p:pic>
      <p:sp>
        <p:nvSpPr>
          <p:cNvPr id="930" name="Title 1"/>
          <p:cNvSpPr txBox="1"/>
          <p:nvPr/>
        </p:nvSpPr>
        <p:spPr>
          <a:xfrm>
            <a:off x="671914" y="1706879"/>
            <a:ext cx="9490118" cy="1621537"/>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lvl1pPr algn="l" defTabSz="1326566">
              <a:defRPr b="1" spc="-69" sz="5000">
                <a:solidFill>
                  <a:srgbClr val="000000"/>
                </a:solidFill>
                <a:latin typeface="Segoe UI"/>
                <a:ea typeface="Segoe UI"/>
                <a:cs typeface="Segoe UI"/>
                <a:sym typeface="Segoe UI"/>
              </a:defRPr>
            </a:lvl1pPr>
          </a:lstStyle>
          <a:p>
            <a:pPr/>
            <a:r>
              <a:t>Available roles and opportunities </a:t>
            </a:r>
          </a:p>
        </p:txBody>
      </p:sp>
      <p:sp>
        <p:nvSpPr>
          <p:cNvPr id="931" name="TextBox 6"/>
          <p:cNvSpPr txBox="1"/>
          <p:nvPr/>
        </p:nvSpPr>
        <p:spPr>
          <a:xfrm>
            <a:off x="5236611" y="5671654"/>
            <a:ext cx="2531578" cy="3341280"/>
          </a:xfrm>
          <a:prstGeom prst="rect">
            <a:avLst/>
          </a:prstGeom>
          <a:ln w="12700">
            <a:miter lim="400000"/>
          </a:ln>
          <a:extLst>
            <a:ext uri="{C572A759-6A51-4108-AA02-DFA0A04FC94B}">
              <ma14:wrappingTextBoxFlag xmlns:ma14="http://schemas.microsoft.com/office/mac/drawingml/2011/main" val="1"/>
            </a:ext>
          </a:extLst>
        </p:spPr>
        <p:txBody>
          <a:bodyPr lIns="152989" tIns="152989" rIns="152989" bIns="152989">
            <a:spAutoFit/>
          </a:bodyPr>
          <a:lstStyle>
            <a:lvl1pPr defTabSz="1300056">
              <a:defRPr b="1" sz="3400">
                <a:solidFill>
                  <a:srgbClr val="000000"/>
                </a:solidFill>
                <a:latin typeface="Segoe UI Semibold"/>
                <a:ea typeface="Segoe UI Semibold"/>
                <a:cs typeface="Segoe UI Semibold"/>
                <a:sym typeface="Segoe UI Semibold"/>
              </a:defRPr>
            </a:lvl1pPr>
          </a:lstStyle>
          <a:p>
            <a:pPr/>
            <a:r>
              <a:t>SE &amp; Program Manager (PM) Internship </a:t>
            </a:r>
            <a:endParaRPr sz="2800"/>
          </a:p>
        </p:txBody>
      </p:sp>
      <p:sp>
        <p:nvSpPr>
          <p:cNvPr id="932" name="TextBox 7"/>
          <p:cNvSpPr txBox="1"/>
          <p:nvPr/>
        </p:nvSpPr>
        <p:spPr>
          <a:xfrm>
            <a:off x="918315" y="5671654"/>
            <a:ext cx="3005837" cy="1779180"/>
          </a:xfrm>
          <a:prstGeom prst="rect">
            <a:avLst/>
          </a:prstGeom>
          <a:ln w="12700">
            <a:miter lim="400000"/>
          </a:ln>
          <a:extLst>
            <a:ext uri="{C572A759-6A51-4108-AA02-DFA0A04FC94B}">
              <ma14:wrappingTextBoxFlag xmlns:ma14="http://schemas.microsoft.com/office/mac/drawingml/2011/main" val="1"/>
            </a:ext>
          </a:extLst>
        </p:spPr>
        <p:txBody>
          <a:bodyPr lIns="152989" tIns="152989" rIns="152989" bIns="152989">
            <a:spAutoFit/>
          </a:bodyPr>
          <a:lstStyle>
            <a:lvl1pPr defTabSz="1300056">
              <a:defRPr b="1" sz="3400">
                <a:solidFill>
                  <a:srgbClr val="000000"/>
                </a:solidFill>
                <a:latin typeface="Segoe UI Semibold"/>
                <a:ea typeface="Segoe UI Semibold"/>
                <a:cs typeface="Segoe UI Semibold"/>
                <a:sym typeface="Segoe UI Semibold"/>
              </a:defRPr>
            </a:lvl1pPr>
          </a:lstStyle>
          <a:p>
            <a:pPr/>
            <a:r>
              <a:t>Explore Microsoft</a:t>
            </a:r>
            <a:endParaRPr sz="2800"/>
          </a:p>
        </p:txBody>
      </p:sp>
      <p:sp>
        <p:nvSpPr>
          <p:cNvPr id="933" name="TextBox 8"/>
          <p:cNvSpPr txBox="1"/>
          <p:nvPr/>
        </p:nvSpPr>
        <p:spPr>
          <a:xfrm>
            <a:off x="9753861" y="5671654"/>
            <a:ext cx="2314400" cy="1779180"/>
          </a:xfrm>
          <a:prstGeom prst="rect">
            <a:avLst/>
          </a:prstGeom>
          <a:ln w="12700">
            <a:miter lim="400000"/>
          </a:ln>
          <a:extLst>
            <a:ext uri="{C572A759-6A51-4108-AA02-DFA0A04FC94B}">
              <ma14:wrappingTextBoxFlag xmlns:ma14="http://schemas.microsoft.com/office/mac/drawingml/2011/main" val="1"/>
            </a:ext>
          </a:extLst>
        </p:spPr>
        <p:txBody>
          <a:bodyPr lIns="152989" tIns="152989" rIns="152989" bIns="152989">
            <a:spAutoFit/>
          </a:bodyPr>
          <a:lstStyle/>
          <a:p>
            <a:pPr defTabSz="1300056">
              <a:defRPr b="1" sz="3400">
                <a:solidFill>
                  <a:srgbClr val="000000"/>
                </a:solidFill>
                <a:latin typeface="Segoe UI Semibold"/>
                <a:ea typeface="Segoe UI Semibold"/>
                <a:cs typeface="Segoe UI Semibold"/>
                <a:sym typeface="Segoe UI Semibold"/>
              </a:defRPr>
            </a:pPr>
            <a:r>
              <a:t>Full-Time </a:t>
            </a:r>
          </a:p>
          <a:p>
            <a:pPr defTabSz="1300056">
              <a:defRPr b="1" sz="3400">
                <a:solidFill>
                  <a:srgbClr val="000000"/>
                </a:solidFill>
                <a:latin typeface="Segoe UI Semibold"/>
                <a:ea typeface="Segoe UI Semibold"/>
                <a:cs typeface="Segoe UI Semibold"/>
                <a:sym typeface="Segoe UI Semibold"/>
              </a:defRPr>
            </a:pPr>
            <a:r>
              <a:t>SE &amp; PM </a:t>
            </a:r>
            <a:endParaRPr sz="2800"/>
          </a:p>
        </p:txBody>
      </p:sp>
      <p:pic>
        <p:nvPicPr>
          <p:cNvPr id="934" name="Picture 9" descr="Picture 9"/>
          <p:cNvPicPr>
            <a:picLocks noChangeAspect="1"/>
          </p:cNvPicPr>
          <p:nvPr/>
        </p:nvPicPr>
        <p:blipFill>
          <a:blip r:embed="rId3">
            <a:extLst/>
          </a:blip>
          <a:stretch>
            <a:fillRect/>
          </a:stretch>
        </p:blipFill>
        <p:spPr>
          <a:xfrm>
            <a:off x="1327983" y="2723440"/>
            <a:ext cx="1898594" cy="2682242"/>
          </a:xfrm>
          <a:prstGeom prst="rect">
            <a:avLst/>
          </a:prstGeom>
          <a:ln w="12700">
            <a:miter lim="400000"/>
          </a:ln>
        </p:spPr>
      </p:pic>
      <p:pic>
        <p:nvPicPr>
          <p:cNvPr id="935" name="Picture 10" descr="Picture 10"/>
          <p:cNvPicPr>
            <a:picLocks noChangeAspect="1"/>
          </p:cNvPicPr>
          <p:nvPr/>
        </p:nvPicPr>
        <p:blipFill>
          <a:blip r:embed="rId4">
            <a:extLst/>
          </a:blip>
          <a:stretch>
            <a:fillRect/>
          </a:stretch>
        </p:blipFill>
        <p:spPr>
          <a:xfrm>
            <a:off x="5578263" y="2761548"/>
            <a:ext cx="1898595" cy="2682243"/>
          </a:xfrm>
          <a:prstGeom prst="rect">
            <a:avLst/>
          </a:prstGeom>
          <a:ln w="12700">
            <a:miter lim="400000"/>
          </a:ln>
        </p:spPr>
      </p:pic>
      <p:pic>
        <p:nvPicPr>
          <p:cNvPr id="936" name="Picture 11" descr="Picture 11"/>
          <p:cNvPicPr>
            <a:picLocks noChangeAspect="1"/>
          </p:cNvPicPr>
          <p:nvPr/>
        </p:nvPicPr>
        <p:blipFill>
          <a:blip r:embed="rId5">
            <a:extLst/>
          </a:blip>
          <a:stretch>
            <a:fillRect/>
          </a:stretch>
        </p:blipFill>
        <p:spPr>
          <a:xfrm>
            <a:off x="9961763" y="2761550"/>
            <a:ext cx="1898594" cy="2682241"/>
          </a:xfrm>
          <a:prstGeom prst="rect">
            <a:avLst/>
          </a:prstGeom>
          <a:ln w="12700">
            <a:miter lim="400000"/>
          </a:ln>
        </p:spPr>
      </p:pic>
      <p:sp>
        <p:nvSpPr>
          <p:cNvPr id="937" name="TextBox 12"/>
          <p:cNvSpPr txBox="1"/>
          <p:nvPr/>
        </p:nvSpPr>
        <p:spPr>
          <a:xfrm>
            <a:off x="623146" y="7343758"/>
            <a:ext cx="4267201"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defTabSz="1300433">
              <a:defRPr sz="1800">
                <a:solidFill>
                  <a:srgbClr val="000000"/>
                </a:solidFill>
                <a:latin typeface="Segoe UI"/>
                <a:ea typeface="Segoe UI"/>
                <a:cs typeface="Segoe UI"/>
                <a:sym typeface="Segoe UI"/>
              </a:defRPr>
            </a:pPr>
            <a:r>
              <a:t>Links to these applications are also found at </a:t>
            </a:r>
            <a:r>
              <a:rPr u="sng">
                <a:solidFill>
                  <a:srgbClr val="67AABF"/>
                </a:solidFill>
                <a:uFill>
                  <a:solidFill>
                    <a:srgbClr val="67AABF"/>
                  </a:solidFill>
                </a:uFill>
                <a:hlinkClick r:id="rId6" invalidUrl="" action="" tgtFrame="" tooltip="" history="1" highlightClick="0" endSnd="0"/>
              </a:rPr>
              <a:t>https://microsoft.com/university</a:t>
            </a:r>
            <a:r>
              <a:t> </a:t>
            </a:r>
          </a:p>
        </p:txBody>
      </p:sp>
    </p:spTree>
  </p:cSld>
  <p:clrMapOvr>
    <a:masterClrMapping/>
  </p:clrMapOvr>
  <p:transition xmlns:p14="http://schemas.microsoft.com/office/powerpoint/2010/main" spd="med" advClick="1"/>
</p:sld>
</file>

<file path=ppt/slides/slide2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39" name="Title 1"/>
          <p:cNvSpPr txBox="1"/>
          <p:nvPr>
            <p:ph type="title"/>
          </p:nvPr>
        </p:nvSpPr>
        <p:spPr>
          <a:xfrm>
            <a:off x="1217507" y="1869439"/>
            <a:ext cx="10566398" cy="633424"/>
          </a:xfrm>
          <a:prstGeom prst="rect">
            <a:avLst/>
          </a:prstGeom>
        </p:spPr>
        <p:txBody>
          <a:bodyPr/>
          <a:lstStyle/>
          <a:p>
            <a:pPr defTabSz="910336">
              <a:defRPr spc="-96" sz="3780"/>
            </a:pPr>
            <a:r>
              <a:t>Bonus! Tags: pointers to </a:t>
            </a:r>
            <a:r>
              <a:rPr i="1"/>
              <a:t>anything</a:t>
            </a:r>
          </a:p>
        </p:txBody>
      </p:sp>
      <p:pic>
        <p:nvPicPr>
          <p:cNvPr id="940" name="Content Placeholder 5" descr="Content Placeholder 5"/>
          <p:cNvPicPr>
            <a:picLocks noChangeAspect="1"/>
          </p:cNvPicPr>
          <p:nvPr/>
        </p:nvPicPr>
        <p:blipFill>
          <a:blip r:embed="rId2">
            <a:extLst/>
          </a:blip>
          <a:stretch>
            <a:fillRect/>
          </a:stretch>
        </p:blipFill>
        <p:spPr>
          <a:xfrm>
            <a:off x="2147397" y="3188547"/>
            <a:ext cx="8774354" cy="4290908"/>
          </a:xfrm>
          <a:prstGeom prst="rect">
            <a:avLst/>
          </a:prstGeom>
          <a:ln w="12700">
            <a:miter lim="400000"/>
          </a:ln>
        </p:spPr>
      </p:pic>
      <p:grpSp>
        <p:nvGrpSpPr>
          <p:cNvPr id="943" name="Arrow: Pentagon 2"/>
          <p:cNvGrpSpPr/>
          <p:nvPr/>
        </p:nvGrpSpPr>
        <p:grpSpPr>
          <a:xfrm>
            <a:off x="3122506" y="3276600"/>
            <a:ext cx="704428" cy="318348"/>
            <a:chOff x="0" y="67394"/>
            <a:chExt cx="704426" cy="318346"/>
          </a:xfrm>
        </p:grpSpPr>
        <p:sp>
          <p:nvSpPr>
            <p:cNvPr id="941" name="Shape"/>
            <p:cNvSpPr/>
            <p:nvPr/>
          </p:nvSpPr>
          <p:spPr>
            <a:xfrm>
              <a:off x="0" y="67394"/>
              <a:ext cx="704427" cy="318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719" y="0"/>
                  </a:lnTo>
                  <a:lnTo>
                    <a:pt x="21600" y="10800"/>
                  </a:lnTo>
                  <a:lnTo>
                    <a:pt x="16719" y="21600"/>
                  </a:lnTo>
                  <a:lnTo>
                    <a:pt x="0" y="21600"/>
                  </a:lnTo>
                  <a:close/>
                </a:path>
              </a:pathLst>
            </a:custGeom>
            <a:solidFill>
              <a:srgbClr val="6F6F74"/>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p>
          </p:txBody>
        </p:sp>
        <p:sp>
          <p:nvSpPr>
            <p:cNvPr id="942" name="t1"/>
            <p:cNvSpPr/>
            <p:nvPr/>
          </p:nvSpPr>
          <p:spPr>
            <a:xfrm>
              <a:off x="48768" y="226568"/>
              <a:ext cx="52730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pPr/>
              <a:r>
                <a:t>t1</a:t>
              </a:r>
            </a:p>
          </p:txBody>
        </p:sp>
      </p:grpSp>
      <p:grpSp>
        <p:nvGrpSpPr>
          <p:cNvPr id="946" name="Arrow: Pentagon 4"/>
          <p:cNvGrpSpPr/>
          <p:nvPr/>
        </p:nvGrpSpPr>
        <p:grpSpPr>
          <a:xfrm>
            <a:off x="4917439" y="5112173"/>
            <a:ext cx="704428" cy="318348"/>
            <a:chOff x="0" y="67394"/>
            <a:chExt cx="704426" cy="318346"/>
          </a:xfrm>
        </p:grpSpPr>
        <p:sp>
          <p:nvSpPr>
            <p:cNvPr id="944" name="Shape"/>
            <p:cNvSpPr/>
            <p:nvPr/>
          </p:nvSpPr>
          <p:spPr>
            <a:xfrm>
              <a:off x="0" y="67394"/>
              <a:ext cx="704427" cy="318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719" y="0"/>
                  </a:lnTo>
                  <a:lnTo>
                    <a:pt x="21600" y="10800"/>
                  </a:lnTo>
                  <a:lnTo>
                    <a:pt x="16719" y="21600"/>
                  </a:lnTo>
                  <a:lnTo>
                    <a:pt x="0" y="21600"/>
                  </a:lnTo>
                  <a:close/>
                </a:path>
              </a:pathLst>
            </a:custGeom>
            <a:solidFill>
              <a:srgbClr val="6F6F74"/>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p>
          </p:txBody>
        </p:sp>
        <p:sp>
          <p:nvSpPr>
            <p:cNvPr id="945" name="t2"/>
            <p:cNvSpPr/>
            <p:nvPr/>
          </p:nvSpPr>
          <p:spPr>
            <a:xfrm>
              <a:off x="48768" y="226568"/>
              <a:ext cx="52730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pPr/>
              <a:r>
                <a:t>t2</a:t>
              </a:r>
            </a:p>
          </p:txBody>
        </p:sp>
      </p:grpSp>
      <p:grpSp>
        <p:nvGrpSpPr>
          <p:cNvPr id="949" name="Arrow: Pentagon 6"/>
          <p:cNvGrpSpPr/>
          <p:nvPr/>
        </p:nvGrpSpPr>
        <p:grpSpPr>
          <a:xfrm>
            <a:off x="9828107" y="7161107"/>
            <a:ext cx="704427" cy="318347"/>
            <a:chOff x="0" y="67394"/>
            <a:chExt cx="704426" cy="318346"/>
          </a:xfrm>
        </p:grpSpPr>
        <p:sp>
          <p:nvSpPr>
            <p:cNvPr id="947" name="Shape"/>
            <p:cNvSpPr/>
            <p:nvPr/>
          </p:nvSpPr>
          <p:spPr>
            <a:xfrm>
              <a:off x="0" y="67394"/>
              <a:ext cx="704427" cy="318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719" y="0"/>
                  </a:lnTo>
                  <a:lnTo>
                    <a:pt x="21600" y="10800"/>
                  </a:lnTo>
                  <a:lnTo>
                    <a:pt x="16719" y="21600"/>
                  </a:lnTo>
                  <a:lnTo>
                    <a:pt x="0" y="21600"/>
                  </a:lnTo>
                  <a:close/>
                </a:path>
              </a:pathLst>
            </a:custGeom>
            <a:solidFill>
              <a:srgbClr val="6F6F74"/>
            </a:solidFill>
            <a:ln w="12700" cap="flat">
              <a:solidFill>
                <a:srgbClr val="515155"/>
              </a:solidFill>
              <a:prstDash val="solid"/>
              <a:round/>
            </a:ln>
            <a:effectLst/>
          </p:spPr>
          <p:txBody>
            <a:bodyPr wrap="square" lIns="48767" tIns="48767" rIns="48767" bIns="48767" numCol="1" anchor="ctr">
              <a:noAutofit/>
            </a:bodyPr>
            <a:lstStyle/>
            <a:p>
              <a:pPr defTabSz="650240">
                <a:defRPr sz="2400">
                  <a:latin typeface="Calibri"/>
                  <a:ea typeface="Calibri"/>
                  <a:cs typeface="Calibri"/>
                  <a:sym typeface="Calibri"/>
                </a:defRPr>
              </a:pPr>
            </a:p>
          </p:txBody>
        </p:sp>
        <p:sp>
          <p:nvSpPr>
            <p:cNvPr id="948" name="t3"/>
            <p:cNvSpPr/>
            <p:nvPr/>
          </p:nvSpPr>
          <p:spPr>
            <a:xfrm>
              <a:off x="48768" y="226568"/>
              <a:ext cx="52730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ctr">
              <a:spAutoFit/>
            </a:bodyPr>
            <a:lstStyle>
              <a:lvl1pPr defTabSz="650240">
                <a:defRPr sz="2400">
                  <a:latin typeface="Calibri"/>
                  <a:ea typeface="Calibri"/>
                  <a:cs typeface="Calibri"/>
                  <a:sym typeface="Calibri"/>
                </a:defRPr>
              </a:lvl1pPr>
            </a:lstStyle>
            <a:p>
              <a:pPr/>
              <a:r>
                <a:t>t3</a:t>
              </a:r>
            </a:p>
          </p:txBody>
        </p:sp>
      </p:gr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Commit graph"/>
          <p:cNvSpPr txBox="1"/>
          <p:nvPr>
            <p:ph type="title"/>
          </p:nvPr>
        </p:nvSpPr>
        <p:spPr>
          <a:prstGeom prst="rect">
            <a:avLst/>
          </a:prstGeom>
        </p:spPr>
        <p:txBody>
          <a:bodyPr/>
          <a:lstStyle/>
          <a:p>
            <a:pPr/>
            <a:r>
              <a:t>Commit graph</a:t>
            </a:r>
          </a:p>
        </p:txBody>
      </p:sp>
      <p:pic>
        <p:nvPicPr>
          <p:cNvPr id="302" name="Image" descr="Image"/>
          <p:cNvPicPr>
            <a:picLocks noChangeAspect="1"/>
          </p:cNvPicPr>
          <p:nvPr/>
        </p:nvPicPr>
        <p:blipFill>
          <a:blip r:embed="rId3">
            <a:extLst/>
          </a:blip>
          <a:stretch>
            <a:fillRect/>
          </a:stretch>
        </p:blipFill>
        <p:spPr>
          <a:xfrm>
            <a:off x="1804821" y="2431812"/>
            <a:ext cx="9395158" cy="7011996"/>
          </a:xfrm>
          <a:prstGeom prst="rect">
            <a:avLst/>
          </a:prstGeom>
          <a:ln w="12700">
            <a:miter lim="400000"/>
          </a:ln>
        </p:spPr>
      </p:pic>
      <p:sp>
        <p:nvSpPr>
          <p:cNvPr id="303" name="files"/>
          <p:cNvSpPr/>
          <p:nvPr/>
        </p:nvSpPr>
        <p:spPr>
          <a:xfrm>
            <a:off x="605736" y="8621482"/>
            <a:ext cx="1473331" cy="822430"/>
          </a:xfrm>
          <a:prstGeom prst="wedgeEllipseCallout">
            <a:avLst>
              <a:gd name="adj1" fmla="val 118614"/>
              <a:gd name="adj2" fmla="val -43106"/>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files</a:t>
            </a:r>
          </a:p>
        </p:txBody>
      </p:sp>
      <p:sp>
        <p:nvSpPr>
          <p:cNvPr id="304" name="folders"/>
          <p:cNvSpPr/>
          <p:nvPr/>
        </p:nvSpPr>
        <p:spPr>
          <a:xfrm>
            <a:off x="10770493" y="8210319"/>
            <a:ext cx="1864278" cy="822431"/>
          </a:xfrm>
          <a:prstGeom prst="wedgeEllipseCallout">
            <a:avLst>
              <a:gd name="adj1" fmla="val -76223"/>
              <a:gd name="adj2" fmla="val -8051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folders</a:t>
            </a:r>
          </a:p>
        </p:txBody>
      </p:sp>
      <p:sp>
        <p:nvSpPr>
          <p:cNvPr id="305" name="commits"/>
          <p:cNvSpPr/>
          <p:nvPr/>
        </p:nvSpPr>
        <p:spPr>
          <a:xfrm>
            <a:off x="362325" y="3700080"/>
            <a:ext cx="2160553" cy="822431"/>
          </a:xfrm>
          <a:prstGeom prst="wedgeEllipseCallout">
            <a:avLst>
              <a:gd name="adj1" fmla="val 69108"/>
              <a:gd name="adj2" fmla="val 57847"/>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commits</a:t>
            </a:r>
          </a:p>
        </p:txBody>
      </p:sp>
      <p:sp>
        <p:nvSpPr>
          <p:cNvPr id="306" name="named pointers"/>
          <p:cNvSpPr/>
          <p:nvPr/>
        </p:nvSpPr>
        <p:spPr>
          <a:xfrm>
            <a:off x="10512392" y="4394413"/>
            <a:ext cx="2122417" cy="1543464"/>
          </a:xfrm>
          <a:prstGeom prst="wedgeEllipseCallout">
            <a:avLst>
              <a:gd name="adj1" fmla="val -76223"/>
              <a:gd name="adj2" fmla="val -68513"/>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named pointers</a:t>
            </a:r>
          </a:p>
        </p:txBody>
      </p:sp>
      <p:sp>
        <p:nvSpPr>
          <p:cNvPr id="307" name="pointers"/>
          <p:cNvSpPr/>
          <p:nvPr/>
        </p:nvSpPr>
        <p:spPr>
          <a:xfrm>
            <a:off x="4379912" y="2237218"/>
            <a:ext cx="2122417" cy="946896"/>
          </a:xfrm>
          <a:prstGeom prst="wedgeEllipseCallout">
            <a:avLst>
              <a:gd name="adj1" fmla="val 41681"/>
              <a:gd name="adj2" fmla="val 179836"/>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pointers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Persisting and recording changes"/>
          <p:cNvSpPr txBox="1"/>
          <p:nvPr>
            <p:ph type="title"/>
          </p:nvPr>
        </p:nvSpPr>
        <p:spPr>
          <a:prstGeom prst="rect">
            <a:avLst/>
          </a:prstGeom>
        </p:spPr>
        <p:txBody>
          <a:bodyPr/>
          <a:lstStyle/>
          <a:p>
            <a:pPr/>
            <a:r>
              <a:t>Persisting and recording changes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Locally changing files"/>
          <p:cNvSpPr txBox="1"/>
          <p:nvPr>
            <p:ph type="title"/>
          </p:nvPr>
        </p:nvSpPr>
        <p:spPr>
          <a:prstGeom prst="rect">
            <a:avLst/>
          </a:prstGeom>
        </p:spPr>
        <p:txBody>
          <a:bodyPr/>
          <a:lstStyle/>
          <a:p>
            <a:pPr/>
            <a:r>
              <a:t>Locally changing files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5" name="Image" descr="Image"/>
          <p:cNvPicPr>
            <a:picLocks noChangeAspect="1"/>
          </p:cNvPicPr>
          <p:nvPr/>
        </p:nvPicPr>
        <p:blipFill>
          <a:blip r:embed="rId2">
            <a:extLst/>
          </a:blip>
          <a:stretch>
            <a:fillRect/>
          </a:stretch>
        </p:blipFill>
        <p:spPr>
          <a:xfrm>
            <a:off x="1533077" y="678236"/>
            <a:ext cx="9938646" cy="8957273"/>
          </a:xfrm>
          <a:prstGeom prst="rect">
            <a:avLst/>
          </a:prstGeom>
          <a:ln w="12700">
            <a:miter lim="400000"/>
          </a:ln>
        </p:spPr>
      </p:pic>
      <p:sp>
        <p:nvSpPr>
          <p:cNvPr id="316" name="Arrow"/>
          <p:cNvSpPr/>
          <p:nvPr/>
        </p:nvSpPr>
        <p:spPr>
          <a:xfrm>
            <a:off x="11714041" y="9011478"/>
            <a:ext cx="961222" cy="520701"/>
          </a:xfrm>
          <a:prstGeom prst="rightArrow">
            <a:avLst>
              <a:gd name="adj1" fmla="val 32000"/>
              <a:gd name="adj2" fmla="val 64000"/>
            </a:avLst>
          </a:prstGeom>
          <a:blipFill>
            <a:blip r:embed="rId3"/>
          </a:blipFill>
          <a:ln w="12700">
            <a:miter lim="400000"/>
          </a:ln>
        </p:spPr>
        <p:txBody>
          <a:bodyPr lIns="50800" tIns="50800" rIns="50800" bIns="50800" anchor="ctr"/>
          <a:lstStyle/>
          <a:p>
            <a:pPr>
              <a:defRPr sz="3000">
                <a:effectLst>
                  <a:outerShdw sx="100000" sy="100000" kx="0" ky="0" algn="b" rotWithShape="0" blurRad="38100" dist="12700" dir="5400000">
                    <a:srgbClr val="000000">
                      <a:alpha val="50000"/>
                    </a:srgbClr>
                  </a:outerShdw>
                </a:effectLst>
              </a:defRPr>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8" name="Image" descr="Image"/>
          <p:cNvPicPr>
            <a:picLocks noChangeAspect="1"/>
          </p:cNvPicPr>
          <p:nvPr/>
        </p:nvPicPr>
        <p:blipFill>
          <a:blip r:embed="rId2">
            <a:extLst/>
          </a:blip>
          <a:stretch>
            <a:fillRect/>
          </a:stretch>
        </p:blipFill>
        <p:spPr>
          <a:xfrm>
            <a:off x="1536700" y="678236"/>
            <a:ext cx="9944100" cy="8978308"/>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git add…"/>
          <p:cNvSpPr txBox="1"/>
          <p:nvPr>
            <p:ph type="title"/>
          </p:nvPr>
        </p:nvSpPr>
        <p:spPr>
          <a:xfrm>
            <a:off x="1270000" y="2258322"/>
            <a:ext cx="10464800" cy="5236956"/>
          </a:xfrm>
          <a:prstGeom prst="rect">
            <a:avLst/>
          </a:prstGeom>
        </p:spPr>
        <p:txBody>
          <a:bodyPr/>
          <a:lstStyle/>
          <a:p>
            <a:pPr/>
            <a:r>
              <a:t>git add </a:t>
            </a:r>
          </a:p>
          <a:p>
            <a:pPr/>
          </a:p>
          <a:p>
            <a:pPr/>
            <a:r>
              <a:t>indicating that files are of interest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4" name="Image" descr="Image"/>
          <p:cNvPicPr>
            <a:picLocks noChangeAspect="1"/>
          </p:cNvPicPr>
          <p:nvPr/>
        </p:nvPicPr>
        <p:blipFill>
          <a:blip r:embed="rId2">
            <a:extLst/>
          </a:blip>
          <a:stretch>
            <a:fillRect/>
          </a:stretch>
        </p:blipFill>
        <p:spPr>
          <a:xfrm>
            <a:off x="1536700" y="678236"/>
            <a:ext cx="9944100" cy="8978308"/>
          </a:xfrm>
          <a:prstGeom prst="rect">
            <a:avLst/>
          </a:prstGeom>
          <a:ln w="12700">
            <a:miter lim="400000"/>
          </a:ln>
        </p:spPr>
      </p:pic>
      <p:sp>
        <p:nvSpPr>
          <p:cNvPr id="325" name="Arrow"/>
          <p:cNvSpPr/>
          <p:nvPr/>
        </p:nvSpPr>
        <p:spPr>
          <a:xfrm>
            <a:off x="11714041" y="9011478"/>
            <a:ext cx="961222" cy="520701"/>
          </a:xfrm>
          <a:prstGeom prst="rightArrow">
            <a:avLst>
              <a:gd name="adj1" fmla="val 32000"/>
              <a:gd name="adj2" fmla="val 64000"/>
            </a:avLst>
          </a:prstGeom>
          <a:blipFill>
            <a:blip r:embed="rId3"/>
          </a:blipFill>
          <a:ln w="12700">
            <a:miter lim="400000"/>
          </a:ln>
        </p:spPr>
        <p:txBody>
          <a:bodyPr lIns="50800" tIns="50800" rIns="50800" bIns="50800" anchor="ctr"/>
          <a:lstStyle/>
          <a:p>
            <a:pPr>
              <a:defRPr sz="3000">
                <a:effectLst>
                  <a:outerShdw sx="100000" sy="100000" kx="0" ky="0" algn="b" rotWithShape="0" blurRad="38100" dist="12700" dir="5400000">
                    <a:srgbClr val="000000">
                      <a:alpha val="50000"/>
                    </a:srgbClr>
                  </a:outerShdw>
                </a:effectLst>
              </a:defRPr>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7" name="Image" descr="Image"/>
          <p:cNvPicPr>
            <a:picLocks noChangeAspect="1"/>
          </p:cNvPicPr>
          <p:nvPr/>
        </p:nvPicPr>
        <p:blipFill>
          <a:blip r:embed="rId2">
            <a:extLst/>
          </a:blip>
          <a:stretch>
            <a:fillRect/>
          </a:stretch>
        </p:blipFill>
        <p:spPr>
          <a:xfrm>
            <a:off x="1536700" y="673100"/>
            <a:ext cx="9964608" cy="89789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oftware and systems engineering"/>
          <p:cNvSpPr txBox="1"/>
          <p:nvPr>
            <p:ph type="ctrTitle"/>
          </p:nvPr>
        </p:nvSpPr>
        <p:spPr>
          <a:prstGeom prst="rect">
            <a:avLst/>
          </a:prstGeom>
        </p:spPr>
        <p:txBody>
          <a:bodyPr>
            <a:normAutofit fontScale="100000" lnSpcReduction="0"/>
          </a:bodyPr>
          <a:lstStyle/>
          <a:p>
            <a:pPr/>
            <a:r>
              <a:t>Software and systems engineering</a:t>
            </a:r>
          </a:p>
        </p:txBody>
      </p:sp>
      <p:sp>
        <p:nvSpPr>
          <p:cNvPr id="248" name="Paulo Borba…"/>
          <p:cNvSpPr txBox="1"/>
          <p:nvPr>
            <p:ph type="subTitle"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249" name="phmb@cin.ufpe.br ◈ twitter.com/pauloborba"/>
          <p:cNvSpPr txBox="1"/>
          <p:nvPr/>
        </p:nvSpPr>
        <p:spPr>
          <a:xfrm>
            <a:off x="2581944" y="8997950"/>
            <a:ext cx="7848601"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2400">
                <a:solidFill>
                  <a:srgbClr val="F3F9F6"/>
                </a:solidFill>
                <a:latin typeface="Courier New"/>
                <a:ea typeface="Courier New"/>
                <a:cs typeface="Courier New"/>
                <a:sym typeface="Courier New"/>
              </a:defRPr>
            </a:pPr>
            <a:r>
              <a:rPr u="sng">
                <a:hlinkClick r:id="rId2" invalidUrl="" action="" tgtFrame="" tooltip="" history="1" highlightClick="0" endSnd="0"/>
              </a:rPr>
              <a:t>phmb@cin.ufpe.br</a:t>
            </a:r>
            <a:r>
              <a:t> ◈ </a:t>
            </a:r>
            <a:r>
              <a:rPr u="sng">
                <a:hlinkClick r:id="rId3" invalidUrl="" action="" tgtFrame="" tooltip="" history="1" highlightClick="0" endSnd="0"/>
              </a:rPr>
              <a:t>twitter.com/pauloborba</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29" name="atualizar arquivo anteriormente colocado no stage, mudança recente vai pro commit ou nao?…"/>
          <p:cNvSpPr txBox="1"/>
          <p:nvPr>
            <p:ph type="title"/>
          </p:nvPr>
        </p:nvSpPr>
        <p:spPr>
          <a:xfrm>
            <a:off x="1270000" y="254000"/>
            <a:ext cx="10464800" cy="7525032"/>
          </a:xfrm>
          <a:prstGeom prst="rect">
            <a:avLst/>
          </a:prstGeom>
        </p:spPr>
        <p:txBody>
          <a:bodyPr/>
          <a:lstStyle/>
          <a:p>
            <a:pPr marL="888999" indent="-571499" algn="l">
              <a:lnSpc>
                <a:spcPct val="80000"/>
              </a:lnSpc>
              <a:spcBef>
                <a:spcPts val="4800"/>
              </a:spcBef>
              <a:buSzPct val="171000"/>
              <a:buChar char="•"/>
              <a:defRPr sz="3400"/>
            </a:pPr>
            <a:r>
              <a:t>atualizar arquivo anteriormente colocado no stage, mudança recente vai pro commit ou nao?</a:t>
            </a:r>
          </a:p>
          <a:p>
            <a:pPr marL="888999" indent="-571499" algn="l">
              <a:lnSpc>
                <a:spcPct val="80000"/>
              </a:lnSpc>
              <a:spcBef>
                <a:spcPts val="4800"/>
              </a:spcBef>
              <a:buSzPct val="171000"/>
              <a:defRPr sz="3400"/>
            </a:pPr>
            <a:r>
              <a:t>tem que dar add de novo, ou dar commit com -a</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git commit…"/>
          <p:cNvSpPr txBox="1"/>
          <p:nvPr>
            <p:ph type="title"/>
          </p:nvPr>
        </p:nvSpPr>
        <p:spPr>
          <a:prstGeom prst="rect">
            <a:avLst/>
          </a:prstGeom>
        </p:spPr>
        <p:txBody>
          <a:bodyPr/>
          <a:lstStyle/>
          <a:p>
            <a:pPr/>
            <a:r>
              <a:t>git commit</a:t>
            </a:r>
          </a:p>
          <a:p>
            <a:pPr/>
          </a:p>
          <a:p>
            <a:pPr/>
            <a:r>
              <a:t>recording changes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3" name="Image" descr="Image"/>
          <p:cNvPicPr>
            <a:picLocks noChangeAspect="1"/>
          </p:cNvPicPr>
          <p:nvPr/>
        </p:nvPicPr>
        <p:blipFill>
          <a:blip r:embed="rId2">
            <a:extLst/>
          </a:blip>
          <a:stretch>
            <a:fillRect/>
          </a:stretch>
        </p:blipFill>
        <p:spPr>
          <a:xfrm>
            <a:off x="1536700" y="673100"/>
            <a:ext cx="9964608" cy="8978900"/>
          </a:xfrm>
          <a:prstGeom prst="rect">
            <a:avLst/>
          </a:prstGeom>
          <a:ln w="12700">
            <a:miter lim="400000"/>
          </a:ln>
        </p:spPr>
      </p:pic>
      <p:sp>
        <p:nvSpPr>
          <p:cNvPr id="334" name="Arrow"/>
          <p:cNvSpPr/>
          <p:nvPr/>
        </p:nvSpPr>
        <p:spPr>
          <a:xfrm>
            <a:off x="11714041" y="9011478"/>
            <a:ext cx="961222" cy="520701"/>
          </a:xfrm>
          <a:prstGeom prst="rightArrow">
            <a:avLst>
              <a:gd name="adj1" fmla="val 32000"/>
              <a:gd name="adj2" fmla="val 64000"/>
            </a:avLst>
          </a:prstGeom>
          <a:blipFill>
            <a:blip r:embed="rId3"/>
          </a:blipFill>
          <a:ln w="12700">
            <a:miter lim="400000"/>
          </a:ln>
        </p:spPr>
        <p:txBody>
          <a:bodyPr lIns="50800" tIns="50800" rIns="50800" bIns="50800" anchor="ctr"/>
          <a:lstStyle/>
          <a:p>
            <a:pPr>
              <a:defRPr sz="3000">
                <a:effectLst>
                  <a:outerShdw sx="100000" sy="100000" kx="0" ky="0" algn="b" rotWithShape="0" blurRad="38100" dist="12700" dir="5400000">
                    <a:srgbClr val="000000">
                      <a:alpha val="50000"/>
                    </a:srgbClr>
                  </a:outerShdw>
                </a:effectLst>
              </a:defRPr>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6" name="Image" descr="Image"/>
          <p:cNvPicPr>
            <a:picLocks noChangeAspect="1"/>
          </p:cNvPicPr>
          <p:nvPr/>
        </p:nvPicPr>
        <p:blipFill>
          <a:blip r:embed="rId2">
            <a:extLst/>
          </a:blip>
          <a:stretch>
            <a:fillRect/>
          </a:stretch>
        </p:blipFill>
        <p:spPr>
          <a:xfrm>
            <a:off x="1536700" y="673100"/>
            <a:ext cx="9969500" cy="8985079"/>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8" name="Image" descr="Image"/>
          <p:cNvPicPr>
            <a:picLocks noChangeAspect="1"/>
          </p:cNvPicPr>
          <p:nvPr/>
        </p:nvPicPr>
        <p:blipFill>
          <a:blip r:embed="rId2">
            <a:extLst/>
          </a:blip>
          <a:stretch>
            <a:fillRect/>
          </a:stretch>
        </p:blipFill>
        <p:spPr>
          <a:xfrm>
            <a:off x="1601864" y="4850475"/>
            <a:ext cx="7541550" cy="4754118"/>
          </a:xfrm>
          <a:prstGeom prst="rect">
            <a:avLst/>
          </a:prstGeom>
          <a:ln w="12700">
            <a:miter lim="400000"/>
          </a:ln>
        </p:spPr>
      </p:pic>
      <p:pic>
        <p:nvPicPr>
          <p:cNvPr id="339" name="Image" descr="Image"/>
          <p:cNvPicPr>
            <a:picLocks noChangeAspect="1"/>
          </p:cNvPicPr>
          <p:nvPr/>
        </p:nvPicPr>
        <p:blipFill>
          <a:blip r:embed="rId3">
            <a:extLst/>
          </a:blip>
          <a:stretch>
            <a:fillRect/>
          </a:stretch>
        </p:blipFill>
        <p:spPr>
          <a:xfrm>
            <a:off x="1601864" y="149006"/>
            <a:ext cx="6228811" cy="4648821"/>
          </a:xfrm>
          <a:prstGeom prst="rect">
            <a:avLst/>
          </a:prstGeom>
          <a:ln w="12700">
            <a:miter lim="400000"/>
          </a:ln>
        </p:spPr>
      </p:pic>
      <p:sp>
        <p:nvSpPr>
          <p:cNvPr id="342" name="Connection Line"/>
          <p:cNvSpPr/>
          <p:nvPr/>
        </p:nvSpPr>
        <p:spPr>
          <a:xfrm>
            <a:off x="184054" y="3172598"/>
            <a:ext cx="1061409" cy="3453075"/>
          </a:xfrm>
          <a:custGeom>
            <a:avLst/>
            <a:gdLst/>
            <a:ahLst/>
            <a:cxnLst>
              <a:cxn ang="0">
                <a:pos x="wd2" y="hd2"/>
              </a:cxn>
              <a:cxn ang="5400000">
                <a:pos x="wd2" y="hd2"/>
              </a:cxn>
              <a:cxn ang="10800000">
                <a:pos x="wd2" y="hd2"/>
              </a:cxn>
              <a:cxn ang="16200000">
                <a:pos x="wd2" y="hd2"/>
              </a:cxn>
            </a:cxnLst>
            <a:rect l="0" t="0" r="r" b="b"/>
            <a:pathLst>
              <a:path w="16236" h="21600" fill="norm" stroke="1" extrusionOk="0">
                <a:moveTo>
                  <a:pt x="13333" y="0"/>
                </a:moveTo>
                <a:cubicBezTo>
                  <a:pt x="-5364" y="7376"/>
                  <a:pt x="-4396" y="14576"/>
                  <a:pt x="16236" y="21600"/>
                </a:cubicBezTo>
              </a:path>
            </a:pathLst>
          </a:custGeom>
          <a:ln w="139700">
            <a:solidFill>
              <a:schemeClr val="accent1"/>
            </a:solidFill>
            <a:miter lim="400000"/>
            <a:tailEnd type="triangle"/>
          </a:ln>
        </p:spPr>
        <p:txBody>
          <a:bodyPr/>
          <a:lstStyle/>
          <a:p>
            <a:pPr/>
          </a:p>
        </p:txBody>
      </p:sp>
      <p:sp>
        <p:nvSpPr>
          <p:cNvPr id="341" name="named pointers are updated"/>
          <p:cNvSpPr/>
          <p:nvPr/>
        </p:nvSpPr>
        <p:spPr>
          <a:xfrm>
            <a:off x="9143413" y="3122331"/>
            <a:ext cx="3305720" cy="1821357"/>
          </a:xfrm>
          <a:prstGeom prst="wedgeEllipseCallout">
            <a:avLst>
              <a:gd name="adj1" fmla="val -49436"/>
              <a:gd name="adj2" fmla="val 66387"/>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named pointers are updated</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Could select subset of changes that are in the stage area"/>
          <p:cNvSpPr txBox="1"/>
          <p:nvPr>
            <p:ph type="title"/>
          </p:nvPr>
        </p:nvSpPr>
        <p:spPr>
          <a:prstGeom prst="rect">
            <a:avLst/>
          </a:prstGeom>
        </p:spPr>
        <p:txBody>
          <a:bodyPr/>
          <a:lstStyle/>
          <a:p>
            <a:pPr/>
            <a:r>
              <a:t>Could select subset of changes that are in the stage area</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git commit -a…"/>
          <p:cNvSpPr txBox="1"/>
          <p:nvPr>
            <p:ph type="title"/>
          </p:nvPr>
        </p:nvSpPr>
        <p:spPr>
          <a:prstGeom prst="rect">
            <a:avLst/>
          </a:prstGeom>
        </p:spPr>
        <p:txBody>
          <a:bodyPr/>
          <a:lstStyle/>
          <a:p>
            <a:pPr/>
            <a:r>
              <a:t>git commit -a</a:t>
            </a:r>
          </a:p>
          <a:p>
            <a:pPr/>
          </a:p>
          <a:p>
            <a:pPr/>
            <a:r>
              <a:t>combining commands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0" name="Image" descr="Image"/>
          <p:cNvPicPr>
            <a:picLocks noChangeAspect="1"/>
          </p:cNvPicPr>
          <p:nvPr/>
        </p:nvPicPr>
        <p:blipFill>
          <a:blip r:embed="rId2">
            <a:extLst/>
          </a:blip>
          <a:stretch>
            <a:fillRect/>
          </a:stretch>
        </p:blipFill>
        <p:spPr>
          <a:xfrm>
            <a:off x="1536700" y="678236"/>
            <a:ext cx="9944100" cy="8978308"/>
          </a:xfrm>
          <a:prstGeom prst="rect">
            <a:avLst/>
          </a:prstGeom>
          <a:ln w="12700">
            <a:miter lim="400000"/>
          </a:ln>
        </p:spPr>
      </p:pic>
      <p:sp>
        <p:nvSpPr>
          <p:cNvPr id="351" name="Arrow"/>
          <p:cNvSpPr/>
          <p:nvPr/>
        </p:nvSpPr>
        <p:spPr>
          <a:xfrm>
            <a:off x="11714041" y="9011478"/>
            <a:ext cx="961222" cy="520701"/>
          </a:xfrm>
          <a:prstGeom prst="rightArrow">
            <a:avLst>
              <a:gd name="adj1" fmla="val 32000"/>
              <a:gd name="adj2" fmla="val 64000"/>
            </a:avLst>
          </a:prstGeom>
          <a:blipFill>
            <a:blip r:embed="rId3"/>
          </a:blipFill>
          <a:ln w="12700">
            <a:miter lim="400000"/>
          </a:ln>
        </p:spPr>
        <p:txBody>
          <a:bodyPr lIns="50800" tIns="50800" rIns="50800" bIns="50800" anchor="ctr"/>
          <a:lstStyle/>
          <a:p>
            <a:pPr>
              <a:defRPr sz="3000">
                <a:effectLst>
                  <a:outerShdw sx="100000" sy="100000" kx="0" ky="0" algn="b" rotWithShape="0" blurRad="38100" dist="12700" dir="5400000">
                    <a:srgbClr val="000000">
                      <a:alpha val="50000"/>
                    </a:srgbClr>
                  </a:outerShdw>
                </a:effectLst>
              </a:defRPr>
            </a:p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3" name="Image" descr="Image"/>
          <p:cNvPicPr>
            <a:picLocks noChangeAspect="1"/>
          </p:cNvPicPr>
          <p:nvPr/>
        </p:nvPicPr>
        <p:blipFill>
          <a:blip r:embed="rId2">
            <a:extLst/>
          </a:blip>
          <a:stretch>
            <a:fillRect/>
          </a:stretch>
        </p:blipFill>
        <p:spPr>
          <a:xfrm>
            <a:off x="1536700" y="673100"/>
            <a:ext cx="9969500" cy="8985079"/>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Collaborating"/>
          <p:cNvSpPr txBox="1"/>
          <p:nvPr>
            <p:ph type="title"/>
          </p:nvPr>
        </p:nvSpPr>
        <p:spPr>
          <a:prstGeom prst="rect">
            <a:avLst/>
          </a:prstGeom>
        </p:spPr>
        <p:txBody>
          <a:bodyPr/>
          <a:lstStyle/>
          <a:p>
            <a:pPr/>
            <a:r>
              <a:t>Collaborating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Configuration management 1,…"/>
          <p:cNvSpPr txBox="1"/>
          <p:nvPr>
            <p:ph type="title"/>
          </p:nvPr>
        </p:nvSpPr>
        <p:spPr>
          <a:prstGeom prst="rect">
            <a:avLst/>
          </a:prstGeom>
        </p:spPr>
        <p:txBody>
          <a:bodyPr/>
          <a:lstStyle/>
          <a:p>
            <a:pPr defTabSz="467359">
              <a:defRPr sz="6720"/>
            </a:pPr>
            <a:r>
              <a:t>Configuration management 1,</a:t>
            </a:r>
          </a:p>
          <a:p>
            <a:pPr defTabSz="467359">
              <a:defRPr sz="6720"/>
            </a:pPr>
            <a:r>
              <a:t>basic concepts and operations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At creation time, local and remote commit histories are identical"/>
          <p:cNvSpPr txBox="1"/>
          <p:nvPr>
            <p:ph type="title"/>
          </p:nvPr>
        </p:nvSpPr>
        <p:spPr>
          <a:xfrm>
            <a:off x="1270000" y="2327256"/>
            <a:ext cx="10464800" cy="5099088"/>
          </a:xfrm>
          <a:prstGeom prst="rect">
            <a:avLst/>
          </a:prstGeom>
        </p:spPr>
        <p:txBody>
          <a:bodyPr/>
          <a:lstStyle/>
          <a:p>
            <a:pPr/>
            <a:r>
              <a:t>At creation time, local and remote commit histories are identical</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9" name="Image" descr="Image"/>
          <p:cNvPicPr>
            <a:picLocks noChangeAspect="1"/>
          </p:cNvPicPr>
          <p:nvPr/>
        </p:nvPicPr>
        <p:blipFill>
          <a:blip r:embed="rId2">
            <a:extLst/>
          </a:blip>
          <a:stretch>
            <a:fillRect/>
          </a:stretch>
        </p:blipFill>
        <p:spPr>
          <a:xfrm>
            <a:off x="2990850" y="3201063"/>
            <a:ext cx="7073900" cy="6375401"/>
          </a:xfrm>
          <a:prstGeom prst="rect">
            <a:avLst/>
          </a:prstGeom>
          <a:ln w="12700">
            <a:miter lim="400000"/>
          </a:ln>
        </p:spPr>
      </p:pic>
      <p:pic>
        <p:nvPicPr>
          <p:cNvPr id="360" name="Image" descr="Image"/>
          <p:cNvPicPr>
            <a:picLocks noChangeAspect="1"/>
          </p:cNvPicPr>
          <p:nvPr/>
        </p:nvPicPr>
        <p:blipFill>
          <a:blip r:embed="rId3">
            <a:extLst/>
          </a:blip>
          <a:stretch>
            <a:fillRect/>
          </a:stretch>
        </p:blipFill>
        <p:spPr>
          <a:xfrm>
            <a:off x="2990850" y="184150"/>
            <a:ext cx="7023100" cy="257810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But history might have evolved in the local repository"/>
          <p:cNvSpPr txBox="1"/>
          <p:nvPr>
            <p:ph type="title"/>
          </p:nvPr>
        </p:nvSpPr>
        <p:spPr>
          <a:xfrm>
            <a:off x="1270000" y="2327256"/>
            <a:ext cx="10464800" cy="5099088"/>
          </a:xfrm>
          <a:prstGeom prst="rect">
            <a:avLst/>
          </a:prstGeom>
        </p:spPr>
        <p:txBody>
          <a:bodyPr/>
          <a:lstStyle/>
          <a:p>
            <a:pPr/>
            <a:r>
              <a:t>But history might have evolved in the local repository</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4" name="Image" descr="Image"/>
          <p:cNvPicPr>
            <a:picLocks noChangeAspect="1"/>
          </p:cNvPicPr>
          <p:nvPr/>
        </p:nvPicPr>
        <p:blipFill>
          <a:blip r:embed="rId2">
            <a:extLst/>
          </a:blip>
          <a:stretch>
            <a:fillRect/>
          </a:stretch>
        </p:blipFill>
        <p:spPr>
          <a:xfrm>
            <a:off x="2990850" y="184150"/>
            <a:ext cx="7023100" cy="2578100"/>
          </a:xfrm>
          <a:prstGeom prst="rect">
            <a:avLst/>
          </a:prstGeom>
          <a:ln w="12700">
            <a:miter lim="400000"/>
          </a:ln>
        </p:spPr>
      </p:pic>
      <p:pic>
        <p:nvPicPr>
          <p:cNvPr id="365" name="Image" descr="Image"/>
          <p:cNvPicPr>
            <a:picLocks noChangeAspect="1"/>
          </p:cNvPicPr>
          <p:nvPr/>
        </p:nvPicPr>
        <p:blipFill>
          <a:blip r:embed="rId3">
            <a:extLst/>
          </a:blip>
          <a:stretch>
            <a:fillRect/>
          </a:stretch>
        </p:blipFill>
        <p:spPr>
          <a:xfrm>
            <a:off x="2984500" y="3200400"/>
            <a:ext cx="7073900" cy="6375400"/>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git push…"/>
          <p:cNvSpPr txBox="1"/>
          <p:nvPr>
            <p:ph type="title"/>
          </p:nvPr>
        </p:nvSpPr>
        <p:spPr>
          <a:xfrm>
            <a:off x="1270000" y="2327256"/>
            <a:ext cx="10464800" cy="5099088"/>
          </a:xfrm>
          <a:prstGeom prst="rect">
            <a:avLst/>
          </a:prstGeom>
        </p:spPr>
        <p:txBody>
          <a:bodyPr/>
          <a:lstStyle/>
          <a:p>
            <a:pPr/>
            <a:r>
              <a:t>git push</a:t>
            </a:r>
          </a:p>
          <a:p>
            <a:pPr/>
          </a:p>
          <a:p>
            <a:pPr/>
            <a:r>
              <a:t>sending changes to a remote repository</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9" name="Image" descr="Image"/>
          <p:cNvPicPr>
            <a:picLocks noChangeAspect="1"/>
          </p:cNvPicPr>
          <p:nvPr/>
        </p:nvPicPr>
        <p:blipFill>
          <a:blip r:embed="rId2">
            <a:extLst/>
          </a:blip>
          <a:stretch>
            <a:fillRect/>
          </a:stretch>
        </p:blipFill>
        <p:spPr>
          <a:xfrm>
            <a:off x="2990850" y="184150"/>
            <a:ext cx="7023100" cy="2578100"/>
          </a:xfrm>
          <a:prstGeom prst="rect">
            <a:avLst/>
          </a:prstGeom>
          <a:ln w="12700">
            <a:miter lim="400000"/>
          </a:ln>
        </p:spPr>
      </p:pic>
      <p:pic>
        <p:nvPicPr>
          <p:cNvPr id="370" name="Image" descr="Image"/>
          <p:cNvPicPr>
            <a:picLocks noChangeAspect="1"/>
          </p:cNvPicPr>
          <p:nvPr/>
        </p:nvPicPr>
        <p:blipFill>
          <a:blip r:embed="rId3">
            <a:extLst/>
          </a:blip>
          <a:stretch>
            <a:fillRect/>
          </a:stretch>
        </p:blipFill>
        <p:spPr>
          <a:xfrm>
            <a:off x="2984500" y="3200400"/>
            <a:ext cx="7073900" cy="6375400"/>
          </a:xfrm>
          <a:prstGeom prst="rect">
            <a:avLst/>
          </a:prstGeom>
          <a:ln w="12700">
            <a:miter lim="400000"/>
          </a:ln>
        </p:spPr>
      </p:pic>
      <p:sp>
        <p:nvSpPr>
          <p:cNvPr id="371" name="Arrow"/>
          <p:cNvSpPr/>
          <p:nvPr/>
        </p:nvSpPr>
        <p:spPr>
          <a:xfrm>
            <a:off x="11714041" y="8998778"/>
            <a:ext cx="961222" cy="520701"/>
          </a:xfrm>
          <a:prstGeom prst="rightArrow">
            <a:avLst>
              <a:gd name="adj1" fmla="val 32000"/>
              <a:gd name="adj2" fmla="val 64000"/>
            </a:avLst>
          </a:prstGeom>
          <a:blipFill>
            <a:blip r:embed="rId4"/>
          </a:blipFill>
          <a:ln w="12700">
            <a:miter lim="400000"/>
          </a:ln>
        </p:spPr>
        <p:txBody>
          <a:bodyPr lIns="50800" tIns="50800" rIns="50800" bIns="50800" anchor="ctr"/>
          <a:lstStyle/>
          <a:p>
            <a:pPr>
              <a:defRPr sz="3000">
                <a:effectLst>
                  <a:outerShdw sx="100000" sy="100000" kx="0" ky="0" algn="b" rotWithShape="0" blurRad="38100" dist="12700" dir="5400000">
                    <a:srgbClr val="000000">
                      <a:alpha val="50000"/>
                    </a:srgbClr>
                  </a:outerShdw>
                </a:effectLst>
              </a:defRPr>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3" name="Image" descr="Image"/>
          <p:cNvPicPr>
            <a:picLocks noChangeAspect="1"/>
          </p:cNvPicPr>
          <p:nvPr/>
        </p:nvPicPr>
        <p:blipFill>
          <a:blip r:embed="rId2">
            <a:extLst/>
          </a:blip>
          <a:stretch>
            <a:fillRect/>
          </a:stretch>
        </p:blipFill>
        <p:spPr>
          <a:xfrm>
            <a:off x="2984500" y="3200400"/>
            <a:ext cx="7073900" cy="6375400"/>
          </a:xfrm>
          <a:prstGeom prst="rect">
            <a:avLst/>
          </a:prstGeom>
          <a:ln w="12700">
            <a:miter lim="400000"/>
          </a:ln>
        </p:spPr>
      </p:pic>
      <p:pic>
        <p:nvPicPr>
          <p:cNvPr id="374" name="Image" descr="Image"/>
          <p:cNvPicPr>
            <a:picLocks noChangeAspect="1"/>
          </p:cNvPicPr>
          <p:nvPr/>
        </p:nvPicPr>
        <p:blipFill>
          <a:blip r:embed="rId3">
            <a:extLst/>
          </a:blip>
          <a:stretch>
            <a:fillRect/>
          </a:stretch>
        </p:blipFill>
        <p:spPr>
          <a:xfrm>
            <a:off x="2997200" y="190500"/>
            <a:ext cx="7035800" cy="2590800"/>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But history might have evolved in the remote repository"/>
          <p:cNvSpPr txBox="1"/>
          <p:nvPr>
            <p:ph type="title"/>
          </p:nvPr>
        </p:nvSpPr>
        <p:spPr>
          <a:xfrm>
            <a:off x="1270000" y="2327256"/>
            <a:ext cx="10464800" cy="5099088"/>
          </a:xfrm>
          <a:prstGeom prst="rect">
            <a:avLst/>
          </a:prstGeom>
        </p:spPr>
        <p:txBody>
          <a:bodyPr/>
          <a:lstStyle/>
          <a:p>
            <a:pPr/>
            <a:r>
              <a:t>But history might have evolved in the remote repository</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0" name="Image" descr="Image"/>
          <p:cNvPicPr>
            <a:picLocks noChangeAspect="1"/>
          </p:cNvPicPr>
          <p:nvPr/>
        </p:nvPicPr>
        <p:blipFill>
          <a:blip r:embed="rId2">
            <a:extLst/>
          </a:blip>
          <a:stretch>
            <a:fillRect/>
          </a:stretch>
        </p:blipFill>
        <p:spPr>
          <a:xfrm>
            <a:off x="2997200" y="190500"/>
            <a:ext cx="7035800" cy="2590800"/>
          </a:xfrm>
          <a:prstGeom prst="rect">
            <a:avLst/>
          </a:prstGeom>
          <a:ln w="12700">
            <a:miter lim="400000"/>
          </a:ln>
        </p:spPr>
      </p:pic>
      <p:pic>
        <p:nvPicPr>
          <p:cNvPr id="381" name="Image" descr="Image"/>
          <p:cNvPicPr>
            <a:picLocks noChangeAspect="1"/>
          </p:cNvPicPr>
          <p:nvPr/>
        </p:nvPicPr>
        <p:blipFill>
          <a:blip r:embed="rId3">
            <a:extLst/>
          </a:blip>
          <a:stretch>
            <a:fillRect/>
          </a:stretch>
        </p:blipFill>
        <p:spPr>
          <a:xfrm>
            <a:off x="2990850" y="3201063"/>
            <a:ext cx="7073900" cy="6375401"/>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git pull…"/>
          <p:cNvSpPr txBox="1"/>
          <p:nvPr>
            <p:ph type="title"/>
          </p:nvPr>
        </p:nvSpPr>
        <p:spPr>
          <a:xfrm>
            <a:off x="1270000" y="2327256"/>
            <a:ext cx="10464800" cy="5099088"/>
          </a:xfrm>
          <a:prstGeom prst="rect">
            <a:avLst/>
          </a:prstGeom>
        </p:spPr>
        <p:txBody>
          <a:bodyPr/>
          <a:lstStyle/>
          <a:p>
            <a:pPr/>
            <a:r>
              <a:t>git pull</a:t>
            </a:r>
          </a:p>
          <a:p>
            <a:pPr/>
          </a:p>
          <a:p>
            <a:pPr/>
            <a:r>
              <a:t>getting changes from a remote repository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oftware and system development is often done in teams!"/>
          <p:cNvSpPr txBox="1"/>
          <p:nvPr>
            <p:ph type="title"/>
          </p:nvPr>
        </p:nvSpPr>
        <p:spPr>
          <a:prstGeom prst="rect">
            <a:avLst/>
          </a:prstGeom>
        </p:spPr>
        <p:txBody>
          <a:bodyPr/>
          <a:lstStyle/>
          <a:p>
            <a:pPr/>
            <a:r>
              <a:t>Software and system development is often done in teams!</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7" name="Image" descr="Image"/>
          <p:cNvPicPr>
            <a:picLocks noChangeAspect="1"/>
          </p:cNvPicPr>
          <p:nvPr/>
        </p:nvPicPr>
        <p:blipFill>
          <a:blip r:embed="rId2">
            <a:extLst/>
          </a:blip>
          <a:stretch>
            <a:fillRect/>
          </a:stretch>
        </p:blipFill>
        <p:spPr>
          <a:xfrm>
            <a:off x="2997200" y="190500"/>
            <a:ext cx="7035800" cy="2590800"/>
          </a:xfrm>
          <a:prstGeom prst="rect">
            <a:avLst/>
          </a:prstGeom>
          <a:ln w="12700">
            <a:miter lim="400000"/>
          </a:ln>
        </p:spPr>
      </p:pic>
      <p:pic>
        <p:nvPicPr>
          <p:cNvPr id="388" name="Image" descr="Image"/>
          <p:cNvPicPr>
            <a:picLocks noChangeAspect="1"/>
          </p:cNvPicPr>
          <p:nvPr/>
        </p:nvPicPr>
        <p:blipFill>
          <a:blip r:embed="rId3">
            <a:extLst/>
          </a:blip>
          <a:stretch>
            <a:fillRect/>
          </a:stretch>
        </p:blipFill>
        <p:spPr>
          <a:xfrm>
            <a:off x="2990850" y="3201063"/>
            <a:ext cx="7073900" cy="6375401"/>
          </a:xfrm>
          <a:prstGeom prst="rect">
            <a:avLst/>
          </a:prstGeom>
          <a:ln w="12700">
            <a:miter lim="400000"/>
          </a:ln>
        </p:spPr>
      </p:pic>
      <p:sp>
        <p:nvSpPr>
          <p:cNvPr id="389" name="Arrow"/>
          <p:cNvSpPr/>
          <p:nvPr/>
        </p:nvSpPr>
        <p:spPr>
          <a:xfrm>
            <a:off x="11714041" y="9011478"/>
            <a:ext cx="961222" cy="520701"/>
          </a:xfrm>
          <a:prstGeom prst="rightArrow">
            <a:avLst>
              <a:gd name="adj1" fmla="val 32000"/>
              <a:gd name="adj2" fmla="val 64000"/>
            </a:avLst>
          </a:prstGeom>
          <a:blipFill>
            <a:blip r:embed="rId4"/>
          </a:blipFill>
          <a:ln w="12700">
            <a:miter lim="400000"/>
          </a:ln>
        </p:spPr>
        <p:txBody>
          <a:bodyPr lIns="50800" tIns="50800" rIns="50800" bIns="50800" anchor="ctr"/>
          <a:lstStyle/>
          <a:p>
            <a:pPr>
              <a:defRPr sz="3000">
                <a:effectLst>
                  <a:outerShdw sx="100000" sy="100000" kx="0" ky="0" algn="b" rotWithShape="0" blurRad="38100" dist="12700" dir="5400000">
                    <a:srgbClr val="000000">
                      <a:alpha val="50000"/>
                    </a:srgbClr>
                  </a:outerShdw>
                </a:effectLst>
              </a:defRPr>
            </a:pP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1" name="Image" descr="Image"/>
          <p:cNvPicPr>
            <a:picLocks noChangeAspect="1"/>
          </p:cNvPicPr>
          <p:nvPr/>
        </p:nvPicPr>
        <p:blipFill>
          <a:blip r:embed="rId2">
            <a:extLst/>
          </a:blip>
          <a:stretch>
            <a:fillRect/>
          </a:stretch>
        </p:blipFill>
        <p:spPr>
          <a:xfrm>
            <a:off x="2984500" y="3200400"/>
            <a:ext cx="7073900" cy="6375400"/>
          </a:xfrm>
          <a:prstGeom prst="rect">
            <a:avLst/>
          </a:prstGeom>
          <a:ln w="12700">
            <a:miter lim="400000"/>
          </a:ln>
        </p:spPr>
      </p:pic>
      <p:pic>
        <p:nvPicPr>
          <p:cNvPr id="392" name="Image" descr="Image"/>
          <p:cNvPicPr>
            <a:picLocks noChangeAspect="1"/>
          </p:cNvPicPr>
          <p:nvPr/>
        </p:nvPicPr>
        <p:blipFill>
          <a:blip r:embed="rId3">
            <a:extLst/>
          </a:blip>
          <a:stretch>
            <a:fillRect/>
          </a:stretch>
        </p:blipFill>
        <p:spPr>
          <a:xfrm>
            <a:off x="2997200" y="190500"/>
            <a:ext cx="7035800" cy="2590800"/>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When you don’t have write access to the remote repository…"/>
          <p:cNvSpPr txBox="1"/>
          <p:nvPr>
            <p:ph type="title"/>
          </p:nvPr>
        </p:nvSpPr>
        <p:spPr>
          <a:xfrm>
            <a:off x="1270000" y="2327256"/>
            <a:ext cx="10464800" cy="5099088"/>
          </a:xfrm>
          <a:prstGeom prst="rect">
            <a:avLst/>
          </a:prstGeom>
        </p:spPr>
        <p:txBody>
          <a:bodyPr/>
          <a:lstStyle/>
          <a:p>
            <a:pPr/>
            <a:r>
              <a:t>When you don’t have write access to the remote repository…</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Create your own remote repository, a fork"/>
          <p:cNvSpPr txBox="1"/>
          <p:nvPr>
            <p:ph type="title"/>
          </p:nvPr>
        </p:nvSpPr>
        <p:spPr>
          <a:xfrm>
            <a:off x="1270000" y="2327256"/>
            <a:ext cx="10464800" cy="5099088"/>
          </a:xfrm>
          <a:prstGeom prst="rect">
            <a:avLst/>
          </a:prstGeom>
        </p:spPr>
        <p:txBody>
          <a:bodyPr/>
          <a:lstStyle/>
          <a:p>
            <a:pPr/>
            <a:r>
              <a:t>Create your own remote repository, a fork</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8" name="Image" descr="Image"/>
          <p:cNvPicPr>
            <a:picLocks noChangeAspect="1"/>
          </p:cNvPicPr>
          <p:nvPr/>
        </p:nvPicPr>
        <p:blipFill>
          <a:blip r:embed="rId2">
            <a:extLst/>
          </a:blip>
          <a:stretch>
            <a:fillRect/>
          </a:stretch>
        </p:blipFill>
        <p:spPr>
          <a:xfrm>
            <a:off x="-1" y="1661152"/>
            <a:ext cx="13004801" cy="2416193"/>
          </a:xfrm>
          <a:prstGeom prst="rect">
            <a:avLst/>
          </a:prstGeom>
          <a:ln w="12700">
            <a:miter lim="400000"/>
          </a:ln>
        </p:spPr>
      </p:pic>
      <p:sp>
        <p:nvSpPr>
          <p:cNvPr id="399" name="Arrow"/>
          <p:cNvSpPr/>
          <p:nvPr/>
        </p:nvSpPr>
        <p:spPr>
          <a:xfrm rot="5400000">
            <a:off x="5761439" y="4812525"/>
            <a:ext cx="961222" cy="520701"/>
          </a:xfrm>
          <a:prstGeom prst="rightArrow">
            <a:avLst>
              <a:gd name="adj1" fmla="val 32000"/>
              <a:gd name="adj2" fmla="val 64000"/>
            </a:avLst>
          </a:prstGeom>
          <a:blipFill>
            <a:blip r:embed="rId3"/>
          </a:blipFill>
          <a:ln w="12700">
            <a:miter lim="400000"/>
          </a:ln>
        </p:spPr>
        <p:txBody>
          <a:bodyPr lIns="50800" tIns="50800" rIns="50800" bIns="50800" anchor="ctr"/>
          <a:lstStyle/>
          <a:p>
            <a:pPr>
              <a:defRPr sz="3000">
                <a:effectLst>
                  <a:outerShdw sx="100000" sy="100000" kx="0" ky="0" algn="b" rotWithShape="0" blurRad="38100" dist="12700" dir="5400000">
                    <a:srgbClr val="000000">
                      <a:alpha val="50000"/>
                    </a:srgbClr>
                  </a:outerShdw>
                </a:effectLst>
              </a:defRPr>
            </a:pPr>
          </a:p>
        </p:txBody>
      </p:sp>
      <p:pic>
        <p:nvPicPr>
          <p:cNvPr id="400" name="Image" descr="Image"/>
          <p:cNvPicPr>
            <a:picLocks noChangeAspect="1"/>
          </p:cNvPicPr>
          <p:nvPr/>
        </p:nvPicPr>
        <p:blipFill>
          <a:blip r:embed="rId4">
            <a:extLst/>
          </a:blip>
          <a:stretch>
            <a:fillRect/>
          </a:stretch>
        </p:blipFill>
        <p:spPr>
          <a:xfrm>
            <a:off x="0" y="5553485"/>
            <a:ext cx="13004801" cy="2416194"/>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Push to fork…"/>
          <p:cNvSpPr txBox="1"/>
          <p:nvPr>
            <p:ph type="title"/>
          </p:nvPr>
        </p:nvSpPr>
        <p:spPr>
          <a:xfrm>
            <a:off x="1270000" y="1664810"/>
            <a:ext cx="10464800" cy="6423980"/>
          </a:xfrm>
          <a:prstGeom prst="rect">
            <a:avLst/>
          </a:prstGeom>
        </p:spPr>
        <p:txBody>
          <a:bodyPr/>
          <a:lstStyle/>
          <a:p>
            <a:pPr/>
            <a:r>
              <a:t>Push to fork</a:t>
            </a:r>
          </a:p>
          <a:p>
            <a:pPr/>
          </a:p>
          <a:p>
            <a:pPr/>
            <a:r>
              <a:t>Create and send Pull Request </a:t>
            </a:r>
          </a:p>
          <a:p>
            <a:pPr/>
            <a:r>
              <a:t>(from fork to remote)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Pull request collaboration model"/>
          <p:cNvSpPr txBox="1"/>
          <p:nvPr>
            <p:ph type="title"/>
          </p:nvPr>
        </p:nvSpPr>
        <p:spPr>
          <a:xfrm>
            <a:off x="1270000" y="2327256"/>
            <a:ext cx="10464800" cy="5099088"/>
          </a:xfrm>
          <a:prstGeom prst="rect">
            <a:avLst/>
          </a:prstGeom>
        </p:spPr>
        <p:txBody>
          <a:bodyPr/>
          <a:lstStyle/>
          <a:p>
            <a:pPr/>
            <a:r>
              <a:t>Pull request collaboration model</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6" name="Image" descr="Image"/>
          <p:cNvPicPr>
            <a:picLocks noChangeAspect="1"/>
          </p:cNvPicPr>
          <p:nvPr/>
        </p:nvPicPr>
        <p:blipFill>
          <a:blip r:embed="rId3">
            <a:extLst/>
          </a:blip>
          <a:stretch>
            <a:fillRect/>
          </a:stretch>
        </p:blipFill>
        <p:spPr>
          <a:xfrm>
            <a:off x="0" y="1296364"/>
            <a:ext cx="13004800" cy="7160872"/>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Take notes, now!"/>
          <p:cNvSpPr txBox="1"/>
          <p:nvPr>
            <p:ph type="title"/>
          </p:nvPr>
        </p:nvSpPr>
        <p:spPr>
          <a:xfrm>
            <a:off x="1270000" y="1638300"/>
            <a:ext cx="10464800" cy="5867400"/>
          </a:xfrm>
          <a:prstGeom prst="rect">
            <a:avLst/>
          </a:prstGeom>
        </p:spPr>
        <p:txBody>
          <a:bodyPr/>
          <a:lstStyle>
            <a:lvl1pPr>
              <a:defRPr sz="14200"/>
            </a:lvl1pPr>
          </a:lstStyle>
          <a:p>
            <a:pPr/>
            <a:r>
              <a:t>Take notes, now!</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Hands on exercises"/>
          <p:cNvSpPr txBox="1"/>
          <p:nvPr>
            <p:ph type="title"/>
          </p:nvPr>
        </p:nvSpPr>
        <p:spPr>
          <a:xfrm>
            <a:off x="1270000" y="1182774"/>
            <a:ext cx="10464800" cy="5867401"/>
          </a:xfrm>
          <a:prstGeom prst="rect">
            <a:avLst/>
          </a:prstGeom>
        </p:spPr>
        <p:txBody>
          <a:bodyPr/>
          <a:lstStyle>
            <a:lvl1pPr>
              <a:defRPr sz="14200"/>
            </a:lvl1pPr>
          </a:lstStyle>
          <a:p>
            <a:pPr/>
            <a:r>
              <a:t>Hands on exercises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Team members contribute to the same artifacts"/>
          <p:cNvSpPr txBox="1"/>
          <p:nvPr>
            <p:ph type="title"/>
          </p:nvPr>
        </p:nvSpPr>
        <p:spPr>
          <a:prstGeom prst="rect">
            <a:avLst/>
          </a:prstGeom>
        </p:spPr>
        <p:txBody>
          <a:bodyPr/>
          <a:lstStyle/>
          <a:p>
            <a:pPr/>
            <a:r>
              <a:t>Team members contribute to the same artifacts</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Configuration management 1,…"/>
          <p:cNvSpPr txBox="1"/>
          <p:nvPr>
            <p:ph type="title"/>
          </p:nvPr>
        </p:nvSpPr>
        <p:spPr>
          <a:prstGeom prst="rect">
            <a:avLst/>
          </a:prstGeom>
        </p:spPr>
        <p:txBody>
          <a:bodyPr/>
          <a:lstStyle/>
          <a:p>
            <a:pPr defTabSz="467359">
              <a:defRPr sz="6720"/>
            </a:pPr>
            <a:r>
              <a:t>Configuration management 1,</a:t>
            </a:r>
          </a:p>
          <a:p>
            <a:pPr defTabSz="467359">
              <a:defRPr sz="6720"/>
            </a:pPr>
            <a:r>
              <a:t>basic concepts and operations</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Configuration management 2, advanced concepts and operations"/>
          <p:cNvSpPr txBox="1"/>
          <p:nvPr>
            <p:ph type="title"/>
          </p:nvPr>
        </p:nvSpPr>
        <p:spPr>
          <a:prstGeom prst="rect">
            <a:avLst/>
          </a:prstGeom>
        </p:spPr>
        <p:txBody>
          <a:bodyPr/>
          <a:lstStyle>
            <a:lvl1pPr defTabSz="560831">
              <a:defRPr sz="8064"/>
            </a:lvl1pPr>
          </a:lstStyle>
          <a:p>
            <a:pPr/>
            <a:r>
              <a:t>Configuration management 2, advanced concepts and operations</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What if the changes you are making are tentative or risky?…"/>
          <p:cNvSpPr txBox="1"/>
          <p:nvPr>
            <p:ph type="title"/>
          </p:nvPr>
        </p:nvSpPr>
        <p:spPr>
          <a:xfrm>
            <a:off x="1270000" y="410211"/>
            <a:ext cx="10464800" cy="8933178"/>
          </a:xfrm>
          <a:prstGeom prst="rect">
            <a:avLst/>
          </a:prstGeom>
        </p:spPr>
        <p:txBody>
          <a:bodyPr/>
          <a:lstStyle/>
          <a:p>
            <a:pPr/>
            <a:r>
              <a:t>What if the changes you are making are tentative or risky?</a:t>
            </a:r>
          </a:p>
          <a:p>
            <a:pPr/>
          </a:p>
          <a:p>
            <a:pPr/>
            <a:r>
              <a:t>And you don’t want to compromise other tasks and developers</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Supporting independent  (parallel) development"/>
          <p:cNvSpPr txBox="1"/>
          <p:nvPr>
            <p:ph type="title"/>
          </p:nvPr>
        </p:nvSpPr>
        <p:spPr>
          <a:prstGeom prst="rect">
            <a:avLst/>
          </a:prstGeom>
        </p:spPr>
        <p:txBody>
          <a:bodyPr/>
          <a:lstStyle/>
          <a:p>
            <a:pPr/>
            <a:r>
              <a:t>Supporting independent  (parallel) development</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Naturally supported with local repositories"/>
          <p:cNvSpPr txBox="1"/>
          <p:nvPr>
            <p:ph type="title"/>
          </p:nvPr>
        </p:nvSpPr>
        <p:spPr>
          <a:prstGeom prst="rect">
            <a:avLst/>
          </a:prstGeom>
        </p:spPr>
        <p:txBody>
          <a:bodyPr/>
          <a:lstStyle/>
          <a:p>
            <a:pPr/>
            <a:r>
              <a:t>Naturally supported with local repositories</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8" name="Image" descr="Image"/>
          <p:cNvPicPr>
            <a:picLocks noChangeAspect="1"/>
          </p:cNvPicPr>
          <p:nvPr/>
        </p:nvPicPr>
        <p:blipFill>
          <a:blip r:embed="rId3">
            <a:extLst/>
          </a:blip>
          <a:stretch>
            <a:fillRect/>
          </a:stretch>
        </p:blipFill>
        <p:spPr>
          <a:xfrm>
            <a:off x="0" y="1296364"/>
            <a:ext cx="13004800" cy="7160872"/>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But can we also support independence locally?"/>
          <p:cNvSpPr txBox="1"/>
          <p:nvPr>
            <p:ph type="title"/>
          </p:nvPr>
        </p:nvSpPr>
        <p:spPr>
          <a:prstGeom prst="rect">
            <a:avLst/>
          </a:prstGeom>
        </p:spPr>
        <p:txBody>
          <a:bodyPr/>
          <a:lstStyle/>
          <a:p>
            <a:pPr/>
            <a:r>
              <a:t>But can we also support independence locally?</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git branch…"/>
          <p:cNvSpPr txBox="1"/>
          <p:nvPr>
            <p:ph type="title"/>
          </p:nvPr>
        </p:nvSpPr>
        <p:spPr>
          <a:xfrm>
            <a:off x="1270000" y="1144137"/>
            <a:ext cx="10464800" cy="7465326"/>
          </a:xfrm>
          <a:prstGeom prst="rect">
            <a:avLst/>
          </a:prstGeom>
        </p:spPr>
        <p:txBody>
          <a:bodyPr/>
          <a:lstStyle/>
          <a:p>
            <a:pPr/>
            <a:r>
              <a:t>git branch</a:t>
            </a:r>
          </a:p>
          <a:p>
            <a:pPr/>
          </a:p>
          <a:p>
            <a:pPr/>
            <a:r>
              <a:t>branches as pointers</a:t>
            </a:r>
          </a:p>
          <a:p>
            <a:pPr/>
          </a:p>
          <a:p>
            <a:pPr/>
            <a:r>
              <a:t>multiple development lines</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2958066" y="1962003"/>
            <a:ext cx="5748908" cy="5829594"/>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8" name="Image" descr="Image"/>
          <p:cNvPicPr>
            <a:picLocks noChangeAspect="1"/>
          </p:cNvPicPr>
          <p:nvPr/>
        </p:nvPicPr>
        <p:blipFill>
          <a:blip r:embed="rId2">
            <a:extLst/>
          </a:blip>
          <a:stretch>
            <a:fillRect/>
          </a:stretch>
        </p:blipFill>
        <p:spPr>
          <a:xfrm>
            <a:off x="2958066" y="1962003"/>
            <a:ext cx="7607491" cy="571055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Productivity and quality problems sharing requirements, source code, etc. via..."/>
          <p:cNvSpPr txBox="1"/>
          <p:nvPr>
            <p:ph type="title"/>
          </p:nvPr>
        </p:nvSpPr>
        <p:spPr>
          <a:xfrm>
            <a:off x="1270000" y="254000"/>
            <a:ext cx="10464800" cy="3651151"/>
          </a:xfrm>
          <a:prstGeom prst="rect">
            <a:avLst/>
          </a:prstGeom>
        </p:spPr>
        <p:txBody>
          <a:bodyPr/>
          <a:lstStyle>
            <a:lvl1pPr defTabSz="426466">
              <a:defRPr sz="6424"/>
            </a:lvl1pPr>
          </a:lstStyle>
          <a:p>
            <a:pPr/>
            <a:r>
              <a:t>Productivity and quality problems sharing requirements, source code, etc. via...</a:t>
            </a:r>
          </a:p>
        </p:txBody>
      </p:sp>
      <p:sp>
        <p:nvSpPr>
          <p:cNvPr id="258" name="email…"/>
          <p:cNvSpPr txBox="1"/>
          <p:nvPr>
            <p:ph type="body" idx="1"/>
          </p:nvPr>
        </p:nvSpPr>
        <p:spPr>
          <a:xfrm>
            <a:off x="1270000" y="3111500"/>
            <a:ext cx="10464800" cy="5715000"/>
          </a:xfrm>
          <a:prstGeom prst="rect">
            <a:avLst/>
          </a:prstGeom>
        </p:spPr>
        <p:txBody>
          <a:bodyPr/>
          <a:lstStyle/>
          <a:p>
            <a:pPr marL="943428" indent="-625928">
              <a:defRPr sz="4600"/>
            </a:pPr>
            <a:r>
              <a:t>email</a:t>
            </a:r>
          </a:p>
          <a:p>
            <a:pPr marL="943428" indent="-625928">
              <a:defRPr sz="4600"/>
            </a:pPr>
            <a:r>
              <a:t>dropbox</a:t>
            </a:r>
          </a:p>
          <a:p>
            <a:pPr marL="943428" indent="-625928">
              <a:defRPr sz="4600"/>
            </a:pPr>
            <a:r>
              <a:t>google docs</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git checkout…"/>
          <p:cNvSpPr txBox="1"/>
          <p:nvPr>
            <p:ph type="title"/>
          </p:nvPr>
        </p:nvSpPr>
        <p:spPr>
          <a:prstGeom prst="rect">
            <a:avLst/>
          </a:prstGeom>
        </p:spPr>
        <p:txBody>
          <a:bodyPr/>
          <a:lstStyle/>
          <a:p>
            <a:pPr/>
            <a:r>
              <a:t>git checkout</a:t>
            </a:r>
          </a:p>
          <a:p>
            <a:pPr/>
          </a:p>
          <a:p>
            <a:pPr/>
            <a:r>
              <a:t>changing branches</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444" name="Screen Shot 2021-04-20 at 16.03.58.png" descr="Screen Shot 2021-04-20 at 16.03.58.png"/>
          <p:cNvPicPr>
            <a:picLocks noChangeAspect="1"/>
          </p:cNvPicPr>
          <p:nvPr/>
        </p:nvPicPr>
        <p:blipFill>
          <a:blip r:embed="rId2">
            <a:extLst/>
          </a:blip>
          <a:stretch>
            <a:fillRect/>
          </a:stretch>
        </p:blipFill>
        <p:spPr>
          <a:xfrm>
            <a:off x="1943100" y="2179688"/>
            <a:ext cx="9118600" cy="4203701"/>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6" name="Image" descr="Image"/>
          <p:cNvPicPr>
            <a:picLocks noChangeAspect="1"/>
          </p:cNvPicPr>
          <p:nvPr/>
        </p:nvPicPr>
        <p:blipFill>
          <a:blip r:embed="rId2">
            <a:extLst/>
          </a:blip>
          <a:stretch>
            <a:fillRect/>
          </a:stretch>
        </p:blipFill>
        <p:spPr>
          <a:xfrm>
            <a:off x="2958066" y="1962003"/>
            <a:ext cx="7607491" cy="5710558"/>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8" name="Image" descr="Image"/>
          <p:cNvPicPr>
            <a:picLocks noChangeAspect="1"/>
          </p:cNvPicPr>
          <p:nvPr/>
        </p:nvPicPr>
        <p:blipFill>
          <a:blip r:embed="rId2">
            <a:extLst/>
          </a:blip>
          <a:stretch>
            <a:fillRect/>
          </a:stretch>
        </p:blipFill>
        <p:spPr>
          <a:xfrm>
            <a:off x="3037535" y="1812998"/>
            <a:ext cx="7448553" cy="5765373"/>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evolving a branch by creating new commits"/>
          <p:cNvSpPr txBox="1"/>
          <p:nvPr>
            <p:ph type="title"/>
          </p:nvPr>
        </p:nvSpPr>
        <p:spPr>
          <a:prstGeom prst="rect">
            <a:avLst/>
          </a:prstGeom>
        </p:spPr>
        <p:txBody>
          <a:bodyPr/>
          <a:lstStyle/>
          <a:p>
            <a:pPr/>
            <a:r>
              <a:t>evolving a branch by creating new commits</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2" name="Image" descr="Image"/>
          <p:cNvPicPr>
            <a:picLocks noChangeAspect="1"/>
          </p:cNvPicPr>
          <p:nvPr/>
        </p:nvPicPr>
        <p:blipFill>
          <a:blip r:embed="rId2">
            <a:extLst/>
          </a:blip>
          <a:stretch>
            <a:fillRect/>
          </a:stretch>
        </p:blipFill>
        <p:spPr>
          <a:xfrm>
            <a:off x="3037535" y="1812998"/>
            <a:ext cx="7448553" cy="5765373"/>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4" name="Image" descr="Image"/>
          <p:cNvPicPr>
            <a:picLocks noChangeAspect="1"/>
          </p:cNvPicPr>
          <p:nvPr/>
        </p:nvPicPr>
        <p:blipFill>
          <a:blip r:embed="rId2">
            <a:extLst/>
          </a:blip>
          <a:stretch>
            <a:fillRect/>
          </a:stretch>
        </p:blipFill>
        <p:spPr>
          <a:xfrm>
            <a:off x="3180026" y="1923289"/>
            <a:ext cx="7163572" cy="5544791"/>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git checkout effect on working area"/>
          <p:cNvSpPr txBox="1"/>
          <p:nvPr>
            <p:ph type="title"/>
          </p:nvPr>
        </p:nvSpPr>
        <p:spPr>
          <a:prstGeom prst="rect">
            <a:avLst/>
          </a:prstGeom>
        </p:spPr>
        <p:txBody>
          <a:bodyPr/>
          <a:lstStyle/>
          <a:p>
            <a:pPr/>
            <a:r>
              <a:t>git checkout effect on working area</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8" name="Image" descr="Image"/>
          <p:cNvPicPr>
            <a:picLocks noChangeAspect="1"/>
          </p:cNvPicPr>
          <p:nvPr/>
        </p:nvPicPr>
        <p:blipFill>
          <a:blip r:embed="rId2">
            <a:extLst/>
          </a:blip>
          <a:stretch>
            <a:fillRect/>
          </a:stretch>
        </p:blipFill>
        <p:spPr>
          <a:xfrm>
            <a:off x="1355820" y="247650"/>
            <a:ext cx="10293161" cy="9258300"/>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0" name="Image" descr="Image"/>
          <p:cNvPicPr>
            <a:picLocks noChangeAspect="1"/>
          </p:cNvPicPr>
          <p:nvPr/>
        </p:nvPicPr>
        <p:blipFill>
          <a:blip r:embed="rId2">
            <a:extLst/>
          </a:blip>
          <a:stretch>
            <a:fillRect/>
          </a:stretch>
        </p:blipFill>
        <p:spPr>
          <a:xfrm>
            <a:off x="1366072" y="247650"/>
            <a:ext cx="10272657" cy="92583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ource code (artifact) control systems"/>
          <p:cNvSpPr txBox="1"/>
          <p:nvPr>
            <p:ph type="title"/>
          </p:nvPr>
        </p:nvSpPr>
        <p:spPr>
          <a:prstGeom prst="rect">
            <a:avLst/>
          </a:prstGeom>
        </p:spPr>
        <p:txBody>
          <a:bodyPr/>
          <a:lstStyle/>
          <a:p>
            <a:pPr/>
            <a:r>
              <a:t>Source code (artifact) control systems</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62" name="checkout para outro branch sem ter dado commit em mudança feita no working directory…"/>
          <p:cNvSpPr txBox="1"/>
          <p:nvPr/>
        </p:nvSpPr>
        <p:spPr>
          <a:xfrm>
            <a:off x="-25400" y="3481070"/>
            <a:ext cx="13055600" cy="27914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888999" indent="-571499" algn="l">
              <a:lnSpc>
                <a:spcPct val="80000"/>
              </a:lnSpc>
              <a:spcBef>
                <a:spcPts val="4800"/>
              </a:spcBef>
              <a:buSzPct val="171000"/>
              <a:buChar char="•"/>
              <a:defRPr sz="3400"/>
            </a:pPr>
            <a:r>
              <a:t>checkout para outro branch sem ter dado commit em mudança feita no working directory</a:t>
            </a:r>
          </a:p>
          <a:p>
            <a:pPr marL="888999" indent="-571499" algn="l">
              <a:lnSpc>
                <a:spcPct val="80000"/>
              </a:lnSpc>
              <a:spcBef>
                <a:spcPts val="4800"/>
              </a:spcBef>
              <a:buSzPct val="171000"/>
              <a:buChar char="•"/>
              <a:defRPr sz="3400"/>
            </a:pPr>
            <a:r>
              <a:t>“leva" mudanças para o novo branch, ou seja nao limpa a working area, so traz os arquivos do novo branch para a area, podendo dar conflito com os existentes</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evolving another branch by creating new commits"/>
          <p:cNvSpPr txBox="1"/>
          <p:nvPr>
            <p:ph type="title"/>
          </p:nvPr>
        </p:nvSpPr>
        <p:spPr>
          <a:prstGeom prst="rect">
            <a:avLst/>
          </a:prstGeom>
        </p:spPr>
        <p:txBody>
          <a:bodyPr/>
          <a:lstStyle/>
          <a:p>
            <a:pPr/>
            <a:r>
              <a:t>evolving another branch by creating new commits</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6" name="Image" descr="Image"/>
          <p:cNvPicPr>
            <a:picLocks noChangeAspect="1"/>
          </p:cNvPicPr>
          <p:nvPr/>
        </p:nvPicPr>
        <p:blipFill>
          <a:blip r:embed="rId2">
            <a:extLst/>
          </a:blip>
          <a:stretch>
            <a:fillRect/>
          </a:stretch>
        </p:blipFill>
        <p:spPr>
          <a:xfrm>
            <a:off x="1332239" y="1943373"/>
            <a:ext cx="7163573" cy="5544792"/>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8" name="Image" descr="Image"/>
          <p:cNvPicPr>
            <a:picLocks noChangeAspect="1"/>
          </p:cNvPicPr>
          <p:nvPr/>
        </p:nvPicPr>
        <p:blipFill>
          <a:blip r:embed="rId2">
            <a:extLst/>
          </a:blip>
          <a:stretch>
            <a:fillRect/>
          </a:stretch>
        </p:blipFill>
        <p:spPr>
          <a:xfrm>
            <a:off x="1332239" y="1961979"/>
            <a:ext cx="7163573" cy="5526186"/>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0" name="Image" descr="Image"/>
          <p:cNvPicPr>
            <a:picLocks noChangeAspect="1"/>
          </p:cNvPicPr>
          <p:nvPr/>
        </p:nvPicPr>
        <p:blipFill>
          <a:blip r:embed="rId2">
            <a:extLst/>
          </a:blip>
          <a:stretch>
            <a:fillRect/>
          </a:stretch>
        </p:blipFill>
        <p:spPr>
          <a:xfrm>
            <a:off x="1418963" y="2917295"/>
            <a:ext cx="8923692" cy="5786880"/>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Integrating code contributions"/>
          <p:cNvSpPr txBox="1"/>
          <p:nvPr>
            <p:ph type="title"/>
          </p:nvPr>
        </p:nvSpPr>
        <p:spPr>
          <a:prstGeom prst="rect">
            <a:avLst/>
          </a:prstGeom>
        </p:spPr>
        <p:txBody>
          <a:bodyPr/>
          <a:lstStyle/>
          <a:p>
            <a:pPr/>
            <a:r>
              <a:t>Integrating code contributions</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git merge…"/>
          <p:cNvSpPr txBox="1"/>
          <p:nvPr>
            <p:ph type="title"/>
          </p:nvPr>
        </p:nvSpPr>
        <p:spPr>
          <a:prstGeom prst="rect">
            <a:avLst/>
          </a:prstGeom>
        </p:spPr>
        <p:txBody>
          <a:bodyPr/>
          <a:lstStyle/>
          <a:p>
            <a:pPr/>
            <a:r>
              <a:t>git merge</a:t>
            </a:r>
          </a:p>
          <a:p>
            <a:pPr/>
          </a:p>
          <a:p>
            <a:pPr/>
            <a:r>
              <a:t>merging locally</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6" name="Image" descr="Image"/>
          <p:cNvPicPr>
            <a:picLocks noChangeAspect="1"/>
          </p:cNvPicPr>
          <p:nvPr/>
        </p:nvPicPr>
        <p:blipFill>
          <a:blip r:embed="rId2">
            <a:extLst/>
          </a:blip>
          <a:stretch>
            <a:fillRect/>
          </a:stretch>
        </p:blipFill>
        <p:spPr>
          <a:xfrm>
            <a:off x="317595" y="1871216"/>
            <a:ext cx="9269555" cy="6011168"/>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8" name="Image" descr="Image"/>
          <p:cNvPicPr>
            <a:picLocks noChangeAspect="1"/>
          </p:cNvPicPr>
          <p:nvPr/>
        </p:nvPicPr>
        <p:blipFill>
          <a:blip r:embed="rId2">
            <a:extLst/>
          </a:blip>
          <a:stretch>
            <a:fillRect/>
          </a:stretch>
        </p:blipFill>
        <p:spPr>
          <a:xfrm>
            <a:off x="227214" y="789577"/>
            <a:ext cx="11745688" cy="7092807"/>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multiple branches and lines…"/>
          <p:cNvSpPr txBox="1"/>
          <p:nvPr>
            <p:ph type="title"/>
          </p:nvPr>
        </p:nvSpPr>
        <p:spPr>
          <a:xfrm>
            <a:off x="1270000" y="1750344"/>
            <a:ext cx="10464800" cy="6252912"/>
          </a:xfrm>
          <a:prstGeom prst="rect">
            <a:avLst/>
          </a:prstGeom>
        </p:spPr>
        <p:txBody>
          <a:bodyPr/>
          <a:lstStyle/>
          <a:p>
            <a:pPr/>
            <a:r>
              <a:t>multiple branches and lines</a:t>
            </a:r>
          </a:p>
          <a:p>
            <a:pPr/>
          </a:p>
          <a:p>
            <a:pPr/>
            <a:r>
              <a:t>multiple merges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Version Control purposes (De Rosso &amp; Jackson)"/>
          <p:cNvSpPr txBox="1"/>
          <p:nvPr>
            <p:ph type="title"/>
          </p:nvPr>
        </p:nvSpPr>
        <p:spPr>
          <a:prstGeom prst="rect">
            <a:avLst/>
          </a:prstGeom>
        </p:spPr>
        <p:txBody>
          <a:bodyPr/>
          <a:lstStyle/>
          <a:p>
            <a:pPr/>
            <a:r>
              <a:t>Version Control purposes </a:t>
            </a:r>
            <a:r>
              <a:rPr sz="4000"/>
              <a:t>(De Rosso &amp; Jackson)</a:t>
            </a:r>
          </a:p>
        </p:txBody>
      </p:sp>
      <p:sp>
        <p:nvSpPr>
          <p:cNvPr id="263" name="Data management: make a set of changes persistent…"/>
          <p:cNvSpPr txBox="1"/>
          <p:nvPr>
            <p:ph type="body" idx="1"/>
          </p:nvPr>
        </p:nvSpPr>
        <p:spPr>
          <a:xfrm>
            <a:off x="1270000" y="3038002"/>
            <a:ext cx="10464800" cy="6728275"/>
          </a:xfrm>
          <a:prstGeom prst="rect">
            <a:avLst/>
          </a:prstGeom>
        </p:spPr>
        <p:txBody>
          <a:bodyPr/>
          <a:lstStyle/>
          <a:p>
            <a:pPr/>
            <a:r>
              <a:rPr>
                <a:solidFill>
                  <a:srgbClr val="FEFB27"/>
                </a:solidFill>
              </a:rPr>
              <a:t>Data management</a:t>
            </a:r>
            <a:r>
              <a:t>: make a set of changes persistent</a:t>
            </a:r>
          </a:p>
          <a:p>
            <a:pPr/>
            <a:r>
              <a:rPr>
                <a:solidFill>
                  <a:srgbClr val="FEFB27"/>
                </a:solidFill>
              </a:rPr>
              <a:t>Change management</a:t>
            </a:r>
            <a:r>
              <a:t>: group logically related changes, record coherent points</a:t>
            </a:r>
          </a:p>
          <a:p>
            <a:pPr/>
            <a:r>
              <a:rPr>
                <a:solidFill>
                  <a:srgbClr val="FEFB27"/>
                </a:solidFill>
              </a:rPr>
              <a:t>Collaboration</a:t>
            </a:r>
            <a:r>
              <a:t>: synchronise changes</a:t>
            </a:r>
          </a:p>
          <a:p>
            <a:pPr/>
            <a:r>
              <a:rPr>
                <a:solidFill>
                  <a:srgbClr val="FEFB27"/>
                </a:solidFill>
              </a:rPr>
              <a:t>Parallel development</a:t>
            </a:r>
            <a:r>
              <a:t>: isolated lines of development</a:t>
            </a:r>
          </a:p>
          <a:p>
            <a:pPr>
              <a:defRPr>
                <a:solidFill>
                  <a:srgbClr val="FEFB27"/>
                </a:solidFill>
              </a:defRPr>
            </a:pPr>
            <a:r>
              <a:t>Disconnected operation</a:t>
            </a:r>
          </a:p>
        </p:txBody>
      </p:sp>
      <p:pic>
        <p:nvPicPr>
          <p:cNvPr id="264" name="Image" descr="Image">
            <a:hlinkClick r:id="rId3" invalidUrl="" action="" tgtFrame="" tooltip="" history="1" highlightClick="0" endSnd="0"/>
          </p:cNvPr>
          <p:cNvPicPr>
            <a:picLocks noChangeAspect="1"/>
          </p:cNvPicPr>
          <p:nvPr/>
        </p:nvPicPr>
        <p:blipFill>
          <a:blip r:embed="rId4">
            <a:extLst/>
          </a:blip>
          <a:stretch>
            <a:fillRect/>
          </a:stretch>
        </p:blipFill>
        <p:spPr>
          <a:xfrm>
            <a:off x="10948601" y="8225791"/>
            <a:ext cx="1994972" cy="1433474"/>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2" name="Image" descr="Image"/>
          <p:cNvPicPr>
            <a:picLocks noChangeAspect="1"/>
          </p:cNvPicPr>
          <p:nvPr/>
        </p:nvPicPr>
        <p:blipFill>
          <a:blip r:embed="rId2">
            <a:extLst/>
          </a:blip>
          <a:stretch>
            <a:fillRect/>
          </a:stretch>
        </p:blipFill>
        <p:spPr>
          <a:xfrm>
            <a:off x="225518" y="3587329"/>
            <a:ext cx="8933077" cy="2578942"/>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4" name="Image" descr="Image"/>
          <p:cNvPicPr>
            <a:picLocks noChangeAspect="1"/>
          </p:cNvPicPr>
          <p:nvPr/>
        </p:nvPicPr>
        <p:blipFill>
          <a:blip r:embed="rId2">
            <a:extLst/>
          </a:blip>
          <a:stretch>
            <a:fillRect/>
          </a:stretch>
        </p:blipFill>
        <p:spPr>
          <a:xfrm>
            <a:off x="225518" y="3889806"/>
            <a:ext cx="11460454" cy="3970675"/>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6" name="Image" descr="Image"/>
          <p:cNvPicPr>
            <a:picLocks noChangeAspect="1"/>
          </p:cNvPicPr>
          <p:nvPr/>
        </p:nvPicPr>
        <p:blipFill>
          <a:blip r:embed="rId2">
            <a:extLst/>
          </a:blip>
          <a:stretch>
            <a:fillRect/>
          </a:stretch>
        </p:blipFill>
        <p:spPr>
          <a:xfrm>
            <a:off x="225518" y="3363609"/>
            <a:ext cx="12553764" cy="4496872"/>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commit hashes…"/>
          <p:cNvSpPr txBox="1"/>
          <p:nvPr>
            <p:ph type="title"/>
          </p:nvPr>
        </p:nvSpPr>
        <p:spPr>
          <a:xfrm>
            <a:off x="1270000" y="1262865"/>
            <a:ext cx="10464800" cy="7481017"/>
          </a:xfrm>
          <a:prstGeom prst="rect">
            <a:avLst/>
          </a:prstGeom>
        </p:spPr>
        <p:txBody>
          <a:bodyPr/>
          <a:lstStyle/>
          <a:p>
            <a:pPr/>
            <a:r>
              <a:t>commit hashes</a:t>
            </a:r>
          </a:p>
          <a:p>
            <a:pPr/>
          </a:p>
          <a:p>
            <a:pPr/>
          </a:p>
          <a:p>
            <a:pPr/>
          </a:p>
          <a:p>
            <a:pPr/>
            <a:r>
              <a:t>git checkout for branches and hashes</a:t>
            </a:r>
          </a:p>
        </p:txBody>
      </p:sp>
      <p:sp>
        <p:nvSpPr>
          <p:cNvPr id="489" name="ed7058d9fd9ef55eed72abf29752bc50aa43ac5b"/>
          <p:cNvSpPr txBox="1"/>
          <p:nvPr/>
        </p:nvSpPr>
        <p:spPr>
          <a:xfrm>
            <a:off x="2787054" y="3627575"/>
            <a:ext cx="743069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D5D24C"/>
                </a:solidFill>
                <a:latin typeface="Courier"/>
                <a:ea typeface="Courier"/>
                <a:cs typeface="Courier"/>
                <a:sym typeface="Courier"/>
              </a:defRPr>
            </a:lvl1pPr>
          </a:lstStyle>
          <a:p>
            <a:pPr/>
            <a:r>
              <a:t>ed7058d9fd9ef55eed72abf29752bc50aa43ac5b</a:t>
            </a:r>
          </a:p>
        </p:txBody>
      </p:sp>
      <p:sp>
        <p:nvSpPr>
          <p:cNvPr id="490" name="5fe7dfebaabc5c60f521568f96288f72dfb82c4c"/>
          <p:cNvSpPr txBox="1"/>
          <p:nvPr/>
        </p:nvSpPr>
        <p:spPr>
          <a:xfrm>
            <a:off x="2787054" y="4912992"/>
            <a:ext cx="743069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D5D24C"/>
                </a:solidFill>
                <a:latin typeface="Courier"/>
                <a:ea typeface="Courier"/>
                <a:cs typeface="Courier"/>
                <a:sym typeface="Courier"/>
              </a:defRPr>
            </a:lvl1pPr>
          </a:lstStyle>
          <a:p>
            <a:pPr/>
            <a:r>
              <a:t>5fe7dfebaabc5c60f521568f96288f72dfb82c4c</a:t>
            </a:r>
          </a:p>
        </p:txBody>
      </p:sp>
      <p:sp>
        <p:nvSpPr>
          <p:cNvPr id="491" name="331cd13938e1487b8fbb2dd2fe7714d4934cf274"/>
          <p:cNvSpPr txBox="1"/>
          <p:nvPr/>
        </p:nvSpPr>
        <p:spPr>
          <a:xfrm>
            <a:off x="2787054" y="4270284"/>
            <a:ext cx="743069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D5D24C"/>
                </a:solidFill>
                <a:latin typeface="Courier"/>
                <a:ea typeface="Courier"/>
                <a:cs typeface="Courier"/>
                <a:sym typeface="Courier"/>
              </a:defRPr>
            </a:lvl1pPr>
          </a:lstStyle>
          <a:p>
            <a:pPr/>
            <a:r>
              <a:t>331cd13938e1487b8fbb2dd2fe7714d4934cf274</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3" name="Image" descr="Image"/>
          <p:cNvPicPr>
            <a:picLocks noChangeAspect="1"/>
          </p:cNvPicPr>
          <p:nvPr/>
        </p:nvPicPr>
        <p:blipFill>
          <a:blip r:embed="rId2">
            <a:extLst/>
          </a:blip>
          <a:stretch>
            <a:fillRect/>
          </a:stretch>
        </p:blipFill>
        <p:spPr>
          <a:xfrm>
            <a:off x="225518" y="3587329"/>
            <a:ext cx="8933077" cy="2578942"/>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5" name="Image" descr="Image"/>
          <p:cNvPicPr>
            <a:picLocks noChangeAspect="1"/>
          </p:cNvPicPr>
          <p:nvPr/>
        </p:nvPicPr>
        <p:blipFill>
          <a:blip r:embed="rId2">
            <a:extLst/>
          </a:blip>
          <a:stretch>
            <a:fillRect/>
          </a:stretch>
        </p:blipFill>
        <p:spPr>
          <a:xfrm>
            <a:off x="225518" y="4337035"/>
            <a:ext cx="8933077" cy="2721438"/>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7" name="Image" descr="Image"/>
          <p:cNvPicPr>
            <a:picLocks noChangeAspect="1"/>
          </p:cNvPicPr>
          <p:nvPr/>
        </p:nvPicPr>
        <p:blipFill>
          <a:blip r:embed="rId3">
            <a:extLst/>
          </a:blip>
          <a:stretch>
            <a:fillRect/>
          </a:stretch>
        </p:blipFill>
        <p:spPr>
          <a:xfrm>
            <a:off x="225518" y="4337035"/>
            <a:ext cx="8933077" cy="4166720"/>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1" name="Image" descr="Image"/>
          <p:cNvPicPr>
            <a:picLocks noChangeAspect="1"/>
          </p:cNvPicPr>
          <p:nvPr/>
        </p:nvPicPr>
        <p:blipFill>
          <a:blip r:embed="rId2">
            <a:extLst/>
          </a:blip>
          <a:stretch>
            <a:fillRect/>
          </a:stretch>
        </p:blipFill>
        <p:spPr>
          <a:xfrm>
            <a:off x="225518" y="3889806"/>
            <a:ext cx="11460454" cy="3970675"/>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merge conflicts"/>
          <p:cNvSpPr txBox="1"/>
          <p:nvPr>
            <p:ph type="title"/>
          </p:nvPr>
        </p:nvSpPr>
        <p:spPr>
          <a:prstGeom prst="rect">
            <a:avLst/>
          </a:prstGeom>
        </p:spPr>
        <p:txBody>
          <a:bodyPr/>
          <a:lstStyle/>
          <a:p>
            <a:pPr/>
            <a:r>
              <a:t>merge conflicts</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no problem when different files are changed"/>
          <p:cNvSpPr txBox="1"/>
          <p:nvPr>
            <p:ph type="title"/>
          </p:nvPr>
        </p:nvSpPr>
        <p:spPr>
          <a:prstGeom prst="rect">
            <a:avLst/>
          </a:prstGeom>
        </p:spPr>
        <p:txBody>
          <a:bodyPr/>
          <a:lstStyle/>
          <a:p>
            <a:pPr/>
            <a:r>
              <a:t>no problem when different files are changed</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